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55"/>
  </p:notesMasterIdLst>
  <p:sldIdLst>
    <p:sldId id="256" r:id="rId2"/>
    <p:sldId id="314" r:id="rId3"/>
    <p:sldId id="258" r:id="rId4"/>
    <p:sldId id="305" r:id="rId5"/>
    <p:sldId id="306" r:id="rId6"/>
    <p:sldId id="310" r:id="rId7"/>
    <p:sldId id="311" r:id="rId8"/>
    <p:sldId id="354" r:id="rId9"/>
    <p:sldId id="309" r:id="rId10"/>
    <p:sldId id="312" r:id="rId11"/>
    <p:sldId id="313" r:id="rId12"/>
    <p:sldId id="315" r:id="rId13"/>
    <p:sldId id="355" r:id="rId14"/>
    <p:sldId id="320" r:id="rId15"/>
    <p:sldId id="317" r:id="rId16"/>
    <p:sldId id="361" r:id="rId17"/>
    <p:sldId id="362" r:id="rId18"/>
    <p:sldId id="363" r:id="rId19"/>
    <p:sldId id="360" r:id="rId20"/>
    <p:sldId id="321" r:id="rId21"/>
    <p:sldId id="357" r:id="rId22"/>
    <p:sldId id="353" r:id="rId23"/>
    <p:sldId id="358" r:id="rId24"/>
    <p:sldId id="356" r:id="rId25"/>
    <p:sldId id="351" r:id="rId26"/>
    <p:sldId id="352" r:id="rId27"/>
    <p:sldId id="345" r:id="rId28"/>
    <p:sldId id="342" r:id="rId29"/>
    <p:sldId id="364" r:id="rId30"/>
    <p:sldId id="365" r:id="rId31"/>
    <p:sldId id="324" r:id="rId32"/>
    <p:sldId id="257" r:id="rId33"/>
    <p:sldId id="325" r:id="rId34"/>
    <p:sldId id="326" r:id="rId35"/>
    <p:sldId id="327" r:id="rId36"/>
    <p:sldId id="328" r:id="rId37"/>
    <p:sldId id="329" r:id="rId38"/>
    <p:sldId id="330" r:id="rId39"/>
    <p:sldId id="331" r:id="rId40"/>
    <p:sldId id="332" r:id="rId41"/>
    <p:sldId id="333" r:id="rId42"/>
    <p:sldId id="334" r:id="rId43"/>
    <p:sldId id="260" r:id="rId44"/>
    <p:sldId id="335" r:id="rId45"/>
    <p:sldId id="336" r:id="rId46"/>
    <p:sldId id="337" r:id="rId47"/>
    <p:sldId id="366" r:id="rId48"/>
    <p:sldId id="270" r:id="rId49"/>
    <p:sldId id="368" r:id="rId50"/>
    <p:sldId id="338" r:id="rId51"/>
    <p:sldId id="339" r:id="rId52"/>
    <p:sldId id="340" r:id="rId53"/>
    <p:sldId id="341" r:id="rId54"/>
  </p:sldIdLst>
  <p:sldSz cx="9144000" cy="5143500" type="screen16x9"/>
  <p:notesSz cx="6858000" cy="9144000"/>
  <p:embeddedFontLst>
    <p:embeddedFont>
      <p:font typeface="Abel" panose="02000506030000020004" pitchFamily="2" charset="0"/>
      <p:regular r:id="rId56"/>
    </p:embeddedFont>
    <p:embeddedFont>
      <p:font typeface="Montserrat" pitchFamily="2" charset="77"/>
      <p:regular r:id="rId57"/>
      <p:bold r:id="rId58"/>
      <p:italic r:id="rId59"/>
      <p:boldItalic r:id="rId60"/>
    </p:embeddedFont>
    <p:embeddedFont>
      <p:font typeface="Roboto Condensed" panose="020F0502020204030204" pitchFamily="34" charset="0"/>
      <p:regular r:id="rId61"/>
      <p:bold r:id="rId62"/>
      <p:italic r:id="rId63"/>
      <p:boldItalic r:id="rId64"/>
    </p:embeddedFont>
    <p:embeddedFont>
      <p:font typeface="Rubik" pitchFamily="2" charset="-79"/>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E4B4"/>
    <a:srgbClr val="539464"/>
    <a:srgbClr val="559865"/>
    <a:srgbClr val="ABDC9C"/>
    <a:srgbClr val="80B979"/>
    <a:srgbClr val="629E6D"/>
    <a:srgbClr val="48815B"/>
    <a:srgbClr val="70AE71"/>
    <a:srgbClr val="221A0D"/>
    <a:srgbClr val="292C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27CB7D-8D9E-4078-8EF4-70587CFFBA20}">
  <a:tblStyle styleId="{0D27CB7D-8D9E-4078-8EF4-70587CFFBA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325" autoAdjust="0"/>
  </p:normalViewPr>
  <p:slideViewPr>
    <p:cSldViewPr snapToGrid="0">
      <p:cViewPr>
        <p:scale>
          <a:sx n="128" d="100"/>
          <a:sy n="128" d="100"/>
        </p:scale>
        <p:origin x="1160"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4461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9a5542f1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9a5542f1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265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8978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0175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998d72262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998d72262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6546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9aea31311b_6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9aea31311b_6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1332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0247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0167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647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9aea31311b_6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9aea31311b_6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 typeface="Arial" panose="020B0604020202020204" pitchFamily="34" charset="0"/>
              <a:buNone/>
            </a:pPr>
            <a:r>
              <a:rPr lang="en-US" dirty="0"/>
              <a:t>Dropping unused features :</a:t>
            </a:r>
          </a:p>
          <a:p>
            <a:pPr>
              <a:buFont typeface="Arial" panose="020B0604020202020204" pitchFamily="34" charset="0"/>
              <a:buChar char="•"/>
            </a:pPr>
            <a:r>
              <a:rPr lang="en-US" dirty="0"/>
              <a:t>CMPLX_NUM, LIVING_GBA, CENSUS_TRACT : only available in condominium data</a:t>
            </a:r>
          </a:p>
          <a:p>
            <a:pPr>
              <a:buFont typeface="Arial" panose="020B0604020202020204" pitchFamily="34" charset="0"/>
              <a:buChar char="•"/>
            </a:pPr>
            <a:r>
              <a:rPr lang="en-US" dirty="0"/>
              <a:t>ASSESSMENT_SUBNBHD, FULLADDRESS, NATIONAL GRID, and CENSUS_BLOCK : high cardinality</a:t>
            </a:r>
          </a:p>
          <a:p>
            <a:pPr>
              <a:buFont typeface="Arial" panose="020B0604020202020204" pitchFamily="34" charset="0"/>
              <a:buChar char="•"/>
            </a:pPr>
            <a:r>
              <a:rPr lang="en-US" dirty="0"/>
              <a:t>CITY, STATE : single value (Washington, DC)</a:t>
            </a:r>
          </a:p>
          <a:p>
            <a:pPr>
              <a:buFont typeface="Arial" panose="020B0604020202020204" pitchFamily="34" charset="0"/>
              <a:buChar char="•"/>
            </a:pPr>
            <a:r>
              <a:rPr lang="en-US" dirty="0"/>
              <a:t>X, Y : same value with LONGITUDE and LATITUDE </a:t>
            </a:r>
          </a:p>
          <a:p>
            <a:pPr>
              <a:buFont typeface="Arial" panose="020B0604020202020204" pitchFamily="34" charset="0"/>
              <a:buChar char="•"/>
            </a:pPr>
            <a:r>
              <a:rPr lang="en-US" dirty="0"/>
              <a:t>SALEDATE : replaced with SALEYEAR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71166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9afacedb7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9afacedb7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227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Based on the charts above, we can see that the unqualified property does not reflect the market value. Therefore, we will follow the author's suggestion to remove all of the unqualified property from our dataset. Then, we will remove the QUALIFIED feature because now it only contains a single value which is Q.</a:t>
            </a:r>
            <a:endParaRPr dirty="0"/>
          </a:p>
        </p:txBody>
      </p:sp>
    </p:spTree>
    <p:extLst>
      <p:ext uri="{BB962C8B-B14F-4D97-AF65-F5344CB8AC3E}">
        <p14:creationId xmlns:p14="http://schemas.microsoft.com/office/powerpoint/2010/main" val="177222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9aea31311b_6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9aea31311b_6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2988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494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9aea31311b_6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9aea31311b_6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1464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5542f15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5542f15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713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9a5542f1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9a5542f1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887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151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824130ea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9824130ea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81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653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824130ea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9824130ea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439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998d72262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998d72262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990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695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824130ea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9824130ea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5808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4774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9aea31311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9aea31311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2078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9afacedb7c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9afacedb7c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9670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5542f15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5542f15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333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9a5542f1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9a5542f1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679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992c87179f_1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992c87179f_1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548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13714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55866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309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824130ea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9824130ea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89957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9aea31311b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9aea31311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56466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8118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9aea31311b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9aea31311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9aea31311b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9aea31311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9393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afacedb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afacedb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8511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91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9a5542f1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9a5542f1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461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9a5542f15b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9a5542f15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8144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9b0aa8567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9b0aa8567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972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98d7226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98d7226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4636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992c87179f_1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992c87179f_1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041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992c87179f_1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992c87179f_1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728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824130ea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9824130ea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30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20g_resources&amp;utm_content=flaticon"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896958" y="-2537327"/>
            <a:ext cx="13462914" cy="9678220"/>
            <a:chOff x="-2896958" y="-2537327"/>
            <a:chExt cx="13462914" cy="9678220"/>
          </a:xfrm>
        </p:grpSpPr>
        <p:sp>
          <p:nvSpPr>
            <p:cNvPr id="11" name="Google Shape;11;p2"/>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75476" y="1244155"/>
              <a:ext cx="4003500" cy="26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3228495" y="568429"/>
              <a:ext cx="2687009" cy="4013952"/>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a:spLocks noGrp="1"/>
          </p:cNvSpPr>
          <p:nvPr>
            <p:ph type="ctrTitle"/>
          </p:nvPr>
        </p:nvSpPr>
        <p:spPr>
          <a:xfrm>
            <a:off x="2745400" y="1637150"/>
            <a:ext cx="3653400" cy="1887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5200"/>
              <a:buFont typeface="Rubik"/>
              <a:buNone/>
              <a:defRPr sz="8500" b="0">
                <a:solidFill>
                  <a:schemeClr val="accent5"/>
                </a:solidFill>
              </a:defRPr>
            </a:lvl1pPr>
            <a:lvl2pPr lvl="1"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2pPr>
            <a:lvl3pPr lvl="2"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3pPr>
            <a:lvl4pPr lvl="3"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4pPr>
            <a:lvl5pPr lvl="4"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5pPr>
            <a:lvl6pPr lvl="5"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6pPr>
            <a:lvl7pPr lvl="6"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7pPr>
            <a:lvl8pPr lvl="7"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8pPr>
            <a:lvl9pPr lvl="8" algn="ctr">
              <a:spcBef>
                <a:spcPts val="0"/>
              </a:spcBef>
              <a:spcAft>
                <a:spcPts val="0"/>
              </a:spcAft>
              <a:buClr>
                <a:schemeClr val="lt1"/>
              </a:buClr>
              <a:buSzPts val="5200"/>
              <a:buFont typeface="Rubik"/>
              <a:buNone/>
              <a:defRPr sz="5200" b="0">
                <a:solidFill>
                  <a:schemeClr val="lt1"/>
                </a:solidFill>
                <a:latin typeface="Rubik"/>
                <a:ea typeface="Rubik"/>
                <a:cs typeface="Rubik"/>
                <a:sym typeface="Rubik"/>
              </a:defRPr>
            </a:lvl9pPr>
          </a:lstStyle>
          <a:p>
            <a:endParaRPr/>
          </a:p>
        </p:txBody>
      </p:sp>
      <p:sp>
        <p:nvSpPr>
          <p:cNvPr id="20" name="Google Shape;20;p2"/>
          <p:cNvSpPr txBox="1">
            <a:spLocks noGrp="1"/>
          </p:cNvSpPr>
          <p:nvPr>
            <p:ph type="subTitle" idx="1"/>
          </p:nvPr>
        </p:nvSpPr>
        <p:spPr>
          <a:xfrm>
            <a:off x="2053275" y="3906550"/>
            <a:ext cx="5037600" cy="542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800"/>
              <a:buNone/>
              <a:defRPr>
                <a:solidFill>
                  <a:schemeClr val="accent3"/>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35"/>
        <p:cNvGrpSpPr/>
        <p:nvPr/>
      </p:nvGrpSpPr>
      <p:grpSpPr>
        <a:xfrm>
          <a:off x="0" y="0"/>
          <a:ext cx="0" cy="0"/>
          <a:chOff x="0" y="0"/>
          <a:chExt cx="0" cy="0"/>
        </a:xfrm>
      </p:grpSpPr>
      <p:sp>
        <p:nvSpPr>
          <p:cNvPr id="136" name="Google Shape;136;p14"/>
          <p:cNvSpPr/>
          <p:nvPr/>
        </p:nvSpPr>
        <p:spPr>
          <a:xfrm rot="-1514360" flipH="1">
            <a:off x="-1463407"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4"/>
          <p:cNvGrpSpPr/>
          <p:nvPr/>
        </p:nvGrpSpPr>
        <p:grpSpPr>
          <a:xfrm>
            <a:off x="6905483" y="3227563"/>
            <a:ext cx="4423513" cy="4265955"/>
            <a:chOff x="6905483" y="3227563"/>
            <a:chExt cx="4423513" cy="4265955"/>
          </a:xfrm>
        </p:grpSpPr>
        <p:sp>
          <p:nvSpPr>
            <p:cNvPr id="138" name="Google Shape;138;p14"/>
            <p:cNvSpPr/>
            <p:nvPr/>
          </p:nvSpPr>
          <p:spPr>
            <a:xfrm rot="6914343">
              <a:off x="7432635" y="4287777"/>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4"/>
          <p:cNvSpPr/>
          <p:nvPr/>
        </p:nvSpPr>
        <p:spPr>
          <a:xfrm rot="-1430259" flipH="1">
            <a:off x="-139698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1430259" flipH="1">
            <a:off x="-1653489"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3"/>
        <p:cNvGrpSpPr/>
        <p:nvPr/>
      </p:nvGrpSpPr>
      <p:grpSpPr>
        <a:xfrm>
          <a:off x="0" y="0"/>
          <a:ext cx="0" cy="0"/>
          <a:chOff x="0" y="0"/>
          <a:chExt cx="0" cy="0"/>
        </a:xfrm>
      </p:grpSpPr>
      <p:grpSp>
        <p:nvGrpSpPr>
          <p:cNvPr id="144" name="Google Shape;144;p15"/>
          <p:cNvGrpSpPr/>
          <p:nvPr/>
        </p:nvGrpSpPr>
        <p:grpSpPr>
          <a:xfrm>
            <a:off x="-1870949" y="-2015865"/>
            <a:ext cx="12501888" cy="9499587"/>
            <a:chOff x="-1870949" y="-2015865"/>
            <a:chExt cx="12501888" cy="9499587"/>
          </a:xfrm>
        </p:grpSpPr>
        <p:sp>
          <p:nvSpPr>
            <p:cNvPr id="145" name="Google Shape;145;p15"/>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rot="-336564">
              <a:off x="-1374459" y="4490863"/>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rot="-336564">
              <a:off x="-1738147" y="4507557"/>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54" name="Google Shape;154;p15"/>
          <p:cNvSpPr txBox="1">
            <a:spLocks noGrp="1"/>
          </p:cNvSpPr>
          <p:nvPr>
            <p:ph type="subTitle" idx="1"/>
          </p:nvPr>
        </p:nvSpPr>
        <p:spPr>
          <a:xfrm>
            <a:off x="1573800"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5" name="Google Shape;155;p15"/>
          <p:cNvSpPr txBox="1">
            <a:spLocks noGrp="1"/>
          </p:cNvSpPr>
          <p:nvPr>
            <p:ph type="subTitle" idx="2"/>
          </p:nvPr>
        </p:nvSpPr>
        <p:spPr>
          <a:xfrm>
            <a:off x="1573800"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6" name="Google Shape;156;p15"/>
          <p:cNvSpPr txBox="1">
            <a:spLocks noGrp="1"/>
          </p:cNvSpPr>
          <p:nvPr>
            <p:ph type="title" idx="3" hasCustomPrompt="1"/>
          </p:nvPr>
        </p:nvSpPr>
        <p:spPr>
          <a:xfrm>
            <a:off x="718284"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57" name="Google Shape;157;p15"/>
          <p:cNvSpPr txBox="1">
            <a:spLocks noGrp="1"/>
          </p:cNvSpPr>
          <p:nvPr>
            <p:ph type="subTitle" idx="4"/>
          </p:nvPr>
        </p:nvSpPr>
        <p:spPr>
          <a:xfrm>
            <a:off x="1573800"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8" name="Google Shape;158;p15"/>
          <p:cNvSpPr txBox="1">
            <a:spLocks noGrp="1"/>
          </p:cNvSpPr>
          <p:nvPr>
            <p:ph type="subTitle" idx="5"/>
          </p:nvPr>
        </p:nvSpPr>
        <p:spPr>
          <a:xfrm>
            <a:off x="1573800"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9" name="Google Shape;159;p15"/>
          <p:cNvSpPr txBox="1">
            <a:spLocks noGrp="1"/>
          </p:cNvSpPr>
          <p:nvPr>
            <p:ph type="title" idx="6" hasCustomPrompt="1"/>
          </p:nvPr>
        </p:nvSpPr>
        <p:spPr>
          <a:xfrm>
            <a:off x="718284"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0" name="Google Shape;160;p15"/>
          <p:cNvSpPr txBox="1">
            <a:spLocks noGrp="1"/>
          </p:cNvSpPr>
          <p:nvPr>
            <p:ph type="subTitle" idx="7"/>
          </p:nvPr>
        </p:nvSpPr>
        <p:spPr>
          <a:xfrm>
            <a:off x="1573800"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1" name="Google Shape;161;p15"/>
          <p:cNvSpPr txBox="1">
            <a:spLocks noGrp="1"/>
          </p:cNvSpPr>
          <p:nvPr>
            <p:ph type="subTitle" idx="8"/>
          </p:nvPr>
        </p:nvSpPr>
        <p:spPr>
          <a:xfrm>
            <a:off x="1573800"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2" name="Google Shape;162;p15"/>
          <p:cNvSpPr txBox="1">
            <a:spLocks noGrp="1"/>
          </p:cNvSpPr>
          <p:nvPr>
            <p:ph type="title" idx="9" hasCustomPrompt="1"/>
          </p:nvPr>
        </p:nvSpPr>
        <p:spPr>
          <a:xfrm>
            <a:off x="718284"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3" name="Google Shape;163;p15"/>
          <p:cNvSpPr txBox="1">
            <a:spLocks noGrp="1"/>
          </p:cNvSpPr>
          <p:nvPr>
            <p:ph type="subTitle" idx="13"/>
          </p:nvPr>
        </p:nvSpPr>
        <p:spPr>
          <a:xfrm>
            <a:off x="5261925"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4" name="Google Shape;164;p15"/>
          <p:cNvSpPr txBox="1">
            <a:spLocks noGrp="1"/>
          </p:cNvSpPr>
          <p:nvPr>
            <p:ph type="subTitle" idx="14"/>
          </p:nvPr>
        </p:nvSpPr>
        <p:spPr>
          <a:xfrm>
            <a:off x="5261925"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5" name="Google Shape;165;p15"/>
          <p:cNvSpPr txBox="1">
            <a:spLocks noGrp="1"/>
          </p:cNvSpPr>
          <p:nvPr>
            <p:ph type="title" idx="15" hasCustomPrompt="1"/>
          </p:nvPr>
        </p:nvSpPr>
        <p:spPr>
          <a:xfrm>
            <a:off x="4406409"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6" name="Google Shape;166;p15"/>
          <p:cNvSpPr txBox="1">
            <a:spLocks noGrp="1"/>
          </p:cNvSpPr>
          <p:nvPr>
            <p:ph type="subTitle" idx="16"/>
          </p:nvPr>
        </p:nvSpPr>
        <p:spPr>
          <a:xfrm>
            <a:off x="5261925"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7" name="Google Shape;167;p15"/>
          <p:cNvSpPr txBox="1">
            <a:spLocks noGrp="1"/>
          </p:cNvSpPr>
          <p:nvPr>
            <p:ph type="subTitle" idx="17"/>
          </p:nvPr>
        </p:nvSpPr>
        <p:spPr>
          <a:xfrm>
            <a:off x="5261925"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8" name="Google Shape;168;p15"/>
          <p:cNvSpPr txBox="1">
            <a:spLocks noGrp="1"/>
          </p:cNvSpPr>
          <p:nvPr>
            <p:ph type="title" idx="18" hasCustomPrompt="1"/>
          </p:nvPr>
        </p:nvSpPr>
        <p:spPr>
          <a:xfrm>
            <a:off x="4406409"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9" name="Google Shape;169;p15"/>
          <p:cNvSpPr txBox="1">
            <a:spLocks noGrp="1"/>
          </p:cNvSpPr>
          <p:nvPr>
            <p:ph type="subTitle" idx="19"/>
          </p:nvPr>
        </p:nvSpPr>
        <p:spPr>
          <a:xfrm>
            <a:off x="5261925"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0" name="Google Shape;170;p15"/>
          <p:cNvSpPr txBox="1">
            <a:spLocks noGrp="1"/>
          </p:cNvSpPr>
          <p:nvPr>
            <p:ph type="subTitle" idx="20"/>
          </p:nvPr>
        </p:nvSpPr>
        <p:spPr>
          <a:xfrm>
            <a:off x="5261925"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1" name="Google Shape;171;p15"/>
          <p:cNvSpPr txBox="1">
            <a:spLocks noGrp="1"/>
          </p:cNvSpPr>
          <p:nvPr>
            <p:ph type="title" idx="21" hasCustomPrompt="1"/>
          </p:nvPr>
        </p:nvSpPr>
        <p:spPr>
          <a:xfrm>
            <a:off x="4406409"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72"/>
        <p:cNvGrpSpPr/>
        <p:nvPr/>
      </p:nvGrpSpPr>
      <p:grpSpPr>
        <a:xfrm>
          <a:off x="0" y="0"/>
          <a:ext cx="0" cy="0"/>
          <a:chOff x="0" y="0"/>
          <a:chExt cx="0" cy="0"/>
        </a:xfrm>
      </p:grpSpPr>
      <p:grpSp>
        <p:nvGrpSpPr>
          <p:cNvPr id="173" name="Google Shape;173;p16"/>
          <p:cNvGrpSpPr/>
          <p:nvPr/>
        </p:nvGrpSpPr>
        <p:grpSpPr>
          <a:xfrm>
            <a:off x="-2027980" y="-2596320"/>
            <a:ext cx="14549688" cy="10668394"/>
            <a:chOff x="-2027980" y="-2596320"/>
            <a:chExt cx="14549688" cy="10668394"/>
          </a:xfrm>
        </p:grpSpPr>
        <p:grpSp>
          <p:nvGrpSpPr>
            <p:cNvPr id="174" name="Google Shape;174;p16"/>
            <p:cNvGrpSpPr/>
            <p:nvPr/>
          </p:nvGrpSpPr>
          <p:grpSpPr>
            <a:xfrm rot="2219984">
              <a:off x="-1194691" y="3296805"/>
              <a:ext cx="3796561" cy="4039571"/>
              <a:chOff x="7558301" y="3163860"/>
              <a:chExt cx="3072638" cy="3269311"/>
            </a:xfrm>
          </p:grpSpPr>
          <p:sp>
            <p:nvSpPr>
              <p:cNvPr id="175" name="Google Shape;175;p16"/>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6"/>
            <p:cNvGrpSpPr/>
            <p:nvPr/>
          </p:nvGrpSpPr>
          <p:grpSpPr>
            <a:xfrm rot="2219984">
              <a:off x="7891859" y="-1860620"/>
              <a:ext cx="3796561" cy="4039571"/>
              <a:chOff x="7558301" y="3163860"/>
              <a:chExt cx="3072638" cy="3269311"/>
            </a:xfrm>
          </p:grpSpPr>
          <p:sp>
            <p:nvSpPr>
              <p:cNvPr id="179" name="Google Shape;179;p16"/>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 name="Google Shape;182;p16"/>
          <p:cNvSpPr txBox="1">
            <a:spLocks noGrp="1"/>
          </p:cNvSpPr>
          <p:nvPr>
            <p:ph type="subTitle" idx="1"/>
          </p:nvPr>
        </p:nvSpPr>
        <p:spPr>
          <a:xfrm>
            <a:off x="33974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3" name="Google Shape;183;p16"/>
          <p:cNvSpPr txBox="1">
            <a:spLocks noGrp="1"/>
          </p:cNvSpPr>
          <p:nvPr>
            <p:ph type="subTitle" idx="2"/>
          </p:nvPr>
        </p:nvSpPr>
        <p:spPr>
          <a:xfrm>
            <a:off x="33974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4" name="Google Shape;184;p16"/>
          <p:cNvSpPr txBox="1">
            <a:spLocks noGrp="1"/>
          </p:cNvSpPr>
          <p:nvPr>
            <p:ph type="subTitle" idx="3"/>
          </p:nvPr>
        </p:nvSpPr>
        <p:spPr>
          <a:xfrm>
            <a:off x="8198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5" name="Google Shape;185;p16"/>
          <p:cNvSpPr txBox="1">
            <a:spLocks noGrp="1"/>
          </p:cNvSpPr>
          <p:nvPr>
            <p:ph type="subTitle" idx="4"/>
          </p:nvPr>
        </p:nvSpPr>
        <p:spPr>
          <a:xfrm>
            <a:off x="8198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6" name="Google Shape;186;p16"/>
          <p:cNvSpPr txBox="1">
            <a:spLocks noGrp="1"/>
          </p:cNvSpPr>
          <p:nvPr>
            <p:ph type="subTitle" idx="5"/>
          </p:nvPr>
        </p:nvSpPr>
        <p:spPr>
          <a:xfrm>
            <a:off x="59750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7" name="Google Shape;187;p16"/>
          <p:cNvSpPr txBox="1">
            <a:spLocks noGrp="1"/>
          </p:cNvSpPr>
          <p:nvPr>
            <p:ph type="subTitle" idx="6"/>
          </p:nvPr>
        </p:nvSpPr>
        <p:spPr>
          <a:xfrm>
            <a:off x="59750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 name="Google Shape;188;p1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189"/>
        <p:cNvGrpSpPr/>
        <p:nvPr/>
      </p:nvGrpSpPr>
      <p:grpSpPr>
        <a:xfrm>
          <a:off x="0" y="0"/>
          <a:ext cx="0" cy="0"/>
          <a:chOff x="0" y="0"/>
          <a:chExt cx="0" cy="0"/>
        </a:xfrm>
      </p:grpSpPr>
      <p:grpSp>
        <p:nvGrpSpPr>
          <p:cNvPr id="190" name="Google Shape;190;p17"/>
          <p:cNvGrpSpPr/>
          <p:nvPr/>
        </p:nvGrpSpPr>
        <p:grpSpPr>
          <a:xfrm>
            <a:off x="-3621963" y="-1003613"/>
            <a:ext cx="14748864" cy="9515698"/>
            <a:chOff x="-3621963" y="-1003613"/>
            <a:chExt cx="14748864" cy="9515698"/>
          </a:xfrm>
        </p:grpSpPr>
        <p:sp>
          <p:nvSpPr>
            <p:cNvPr id="191" name="Google Shape;191;p17"/>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17"/>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98" name="Google Shape;198;p17"/>
          <p:cNvSpPr txBox="1">
            <a:spLocks noGrp="1"/>
          </p:cNvSpPr>
          <p:nvPr>
            <p:ph type="subTitle" idx="1"/>
          </p:nvPr>
        </p:nvSpPr>
        <p:spPr>
          <a:xfrm>
            <a:off x="2117675" y="1629800"/>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9" name="Google Shape;199;p17"/>
          <p:cNvSpPr txBox="1">
            <a:spLocks noGrp="1"/>
          </p:cNvSpPr>
          <p:nvPr>
            <p:ph type="subTitle" idx="2"/>
          </p:nvPr>
        </p:nvSpPr>
        <p:spPr>
          <a:xfrm>
            <a:off x="2117675" y="1823228"/>
            <a:ext cx="2200200" cy="8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0" name="Google Shape;200;p17"/>
          <p:cNvSpPr txBox="1">
            <a:spLocks noGrp="1"/>
          </p:cNvSpPr>
          <p:nvPr>
            <p:ph type="subTitle" idx="3"/>
          </p:nvPr>
        </p:nvSpPr>
        <p:spPr>
          <a:xfrm>
            <a:off x="2117675" y="3087973"/>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1" name="Google Shape;201;p17"/>
          <p:cNvSpPr txBox="1">
            <a:spLocks noGrp="1"/>
          </p:cNvSpPr>
          <p:nvPr>
            <p:ph type="subTitle" idx="4"/>
          </p:nvPr>
        </p:nvSpPr>
        <p:spPr>
          <a:xfrm>
            <a:off x="2117675" y="3281401"/>
            <a:ext cx="2200200" cy="8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2" name="Google Shape;202;p17"/>
          <p:cNvSpPr txBox="1">
            <a:spLocks noGrp="1"/>
          </p:cNvSpPr>
          <p:nvPr>
            <p:ph type="subTitle" idx="5"/>
          </p:nvPr>
        </p:nvSpPr>
        <p:spPr>
          <a:xfrm>
            <a:off x="4825925" y="1629800"/>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3" name="Google Shape;203;p17"/>
          <p:cNvSpPr txBox="1">
            <a:spLocks noGrp="1"/>
          </p:cNvSpPr>
          <p:nvPr>
            <p:ph type="subTitle" idx="6"/>
          </p:nvPr>
        </p:nvSpPr>
        <p:spPr>
          <a:xfrm>
            <a:off x="4825925" y="1823228"/>
            <a:ext cx="2200200" cy="80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4" name="Google Shape;204;p17"/>
          <p:cNvSpPr txBox="1">
            <a:spLocks noGrp="1"/>
          </p:cNvSpPr>
          <p:nvPr>
            <p:ph type="subTitle" idx="7"/>
          </p:nvPr>
        </p:nvSpPr>
        <p:spPr>
          <a:xfrm>
            <a:off x="4825925" y="3087973"/>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5" name="Google Shape;205;p17"/>
          <p:cNvSpPr txBox="1">
            <a:spLocks noGrp="1"/>
          </p:cNvSpPr>
          <p:nvPr>
            <p:ph type="subTitle" idx="8"/>
          </p:nvPr>
        </p:nvSpPr>
        <p:spPr>
          <a:xfrm>
            <a:off x="4825925" y="3281401"/>
            <a:ext cx="2200200" cy="80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right">
  <p:cSld name="CUSTOM_2">
    <p:spTree>
      <p:nvGrpSpPr>
        <p:cNvPr id="1" name="Shape 206"/>
        <p:cNvGrpSpPr/>
        <p:nvPr/>
      </p:nvGrpSpPr>
      <p:grpSpPr>
        <a:xfrm>
          <a:off x="0" y="0"/>
          <a:ext cx="0" cy="0"/>
          <a:chOff x="0" y="0"/>
          <a:chExt cx="0" cy="0"/>
        </a:xfrm>
      </p:grpSpPr>
      <p:sp>
        <p:nvSpPr>
          <p:cNvPr id="207" name="Google Shape;207;p18"/>
          <p:cNvSpPr txBox="1">
            <a:spLocks noGrp="1"/>
          </p:cNvSpPr>
          <p:nvPr>
            <p:ph type="title"/>
          </p:nvPr>
        </p:nvSpPr>
        <p:spPr>
          <a:xfrm>
            <a:off x="543972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208" name="Google Shape;208;p18"/>
          <p:cNvGrpSpPr/>
          <p:nvPr/>
        </p:nvGrpSpPr>
        <p:grpSpPr>
          <a:xfrm flipH="1">
            <a:off x="-1967333" y="-2924127"/>
            <a:ext cx="5436706" cy="5991674"/>
            <a:chOff x="5129250" y="-2537327"/>
            <a:chExt cx="5436706" cy="5991674"/>
          </a:xfrm>
        </p:grpSpPr>
        <p:sp>
          <p:nvSpPr>
            <p:cNvPr id="209" name="Google Shape;209;p18"/>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8"/>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8"/>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18"/>
          <p:cNvGrpSpPr/>
          <p:nvPr/>
        </p:nvGrpSpPr>
        <p:grpSpPr>
          <a:xfrm flipH="1">
            <a:off x="3951018" y="2219348"/>
            <a:ext cx="5773513" cy="5606870"/>
            <a:chOff x="-2896958" y="1534023"/>
            <a:chExt cx="5773513" cy="5606870"/>
          </a:xfrm>
        </p:grpSpPr>
        <p:sp>
          <p:nvSpPr>
            <p:cNvPr id="213" name="Google Shape;213;p18"/>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8"/>
          <p:cNvSpPr txBox="1">
            <a:spLocks noGrp="1"/>
          </p:cNvSpPr>
          <p:nvPr>
            <p:ph type="subTitle" idx="1"/>
          </p:nvPr>
        </p:nvSpPr>
        <p:spPr>
          <a:xfrm>
            <a:off x="5232875"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left">
  <p:cSld name="CUSTOM_2_1">
    <p:spTree>
      <p:nvGrpSpPr>
        <p:cNvPr id="1" name="Shape 217"/>
        <p:cNvGrpSpPr/>
        <p:nvPr/>
      </p:nvGrpSpPr>
      <p:grpSpPr>
        <a:xfrm>
          <a:off x="0" y="0"/>
          <a:ext cx="0" cy="0"/>
          <a:chOff x="0" y="0"/>
          <a:chExt cx="0" cy="0"/>
        </a:xfrm>
      </p:grpSpPr>
      <p:sp>
        <p:nvSpPr>
          <p:cNvPr id="218" name="Google Shape;218;p19"/>
          <p:cNvSpPr txBox="1">
            <a:spLocks noGrp="1"/>
          </p:cNvSpPr>
          <p:nvPr>
            <p:ph type="title"/>
          </p:nvPr>
        </p:nvSpPr>
        <p:spPr>
          <a:xfrm>
            <a:off x="87257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219" name="Google Shape;219;p19"/>
          <p:cNvGrpSpPr/>
          <p:nvPr/>
        </p:nvGrpSpPr>
        <p:grpSpPr>
          <a:xfrm>
            <a:off x="4912189" y="-2543127"/>
            <a:ext cx="5436706" cy="5991674"/>
            <a:chOff x="5129250" y="-2537327"/>
            <a:chExt cx="5436706" cy="5991674"/>
          </a:xfrm>
        </p:grpSpPr>
        <p:sp>
          <p:nvSpPr>
            <p:cNvPr id="220" name="Google Shape;220;p19"/>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9"/>
          <p:cNvGrpSpPr/>
          <p:nvPr/>
        </p:nvGrpSpPr>
        <p:grpSpPr>
          <a:xfrm>
            <a:off x="-1412384" y="2219348"/>
            <a:ext cx="5773513" cy="5606870"/>
            <a:chOff x="-2896958" y="1534023"/>
            <a:chExt cx="5773513" cy="5606870"/>
          </a:xfrm>
        </p:grpSpPr>
        <p:sp>
          <p:nvSpPr>
            <p:cNvPr id="224" name="Google Shape;224;p19"/>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19"/>
          <p:cNvSpPr txBox="1">
            <a:spLocks noGrp="1"/>
          </p:cNvSpPr>
          <p:nvPr>
            <p:ph type="subTitle" idx="1"/>
          </p:nvPr>
        </p:nvSpPr>
        <p:spPr>
          <a:xfrm>
            <a:off x="665726"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228"/>
        <p:cNvGrpSpPr/>
        <p:nvPr/>
      </p:nvGrpSpPr>
      <p:grpSpPr>
        <a:xfrm>
          <a:off x="0" y="0"/>
          <a:ext cx="0" cy="0"/>
          <a:chOff x="0" y="0"/>
          <a:chExt cx="0" cy="0"/>
        </a:xfrm>
      </p:grpSpPr>
      <p:sp>
        <p:nvSpPr>
          <p:cNvPr id="229" name="Google Shape;229;p2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230" name="Google Shape;230;p20"/>
          <p:cNvGrpSpPr/>
          <p:nvPr/>
        </p:nvGrpSpPr>
        <p:grpSpPr>
          <a:xfrm>
            <a:off x="-3621963" y="-1003613"/>
            <a:ext cx="14748864" cy="9515698"/>
            <a:chOff x="-3621963" y="-1003613"/>
            <a:chExt cx="14748864" cy="9515698"/>
          </a:xfrm>
        </p:grpSpPr>
        <p:sp>
          <p:nvSpPr>
            <p:cNvPr id="231" name="Google Shape;231;p20"/>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0"/>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long text">
  <p:cSld name="CUSTOM_3">
    <p:spTree>
      <p:nvGrpSpPr>
        <p:cNvPr id="1" name="Shape 237"/>
        <p:cNvGrpSpPr/>
        <p:nvPr/>
      </p:nvGrpSpPr>
      <p:grpSpPr>
        <a:xfrm>
          <a:off x="0" y="0"/>
          <a:ext cx="0" cy="0"/>
          <a:chOff x="0" y="0"/>
          <a:chExt cx="0" cy="0"/>
        </a:xfrm>
      </p:grpSpPr>
      <p:grpSp>
        <p:nvGrpSpPr>
          <p:cNvPr id="238" name="Google Shape;238;p21"/>
          <p:cNvGrpSpPr/>
          <p:nvPr/>
        </p:nvGrpSpPr>
        <p:grpSpPr>
          <a:xfrm>
            <a:off x="-2134953" y="-2232526"/>
            <a:ext cx="13005666" cy="9144743"/>
            <a:chOff x="-2134953" y="-2232526"/>
            <a:chExt cx="13005666" cy="9144743"/>
          </a:xfrm>
        </p:grpSpPr>
        <p:sp>
          <p:nvSpPr>
            <p:cNvPr id="239" name="Google Shape;239;p21"/>
            <p:cNvSpPr/>
            <p:nvPr/>
          </p:nvSpPr>
          <p:spPr>
            <a:xfrm rot="1514180">
              <a:off x="7764459" y="-1823388"/>
              <a:ext cx="2508827" cy="263372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rot="1514383">
              <a:off x="-1786388" y="4539304"/>
              <a:ext cx="1913798" cy="206337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rot="1514383">
              <a:off x="-1156102" y="4179892"/>
              <a:ext cx="1866179" cy="226273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rot="1514383">
              <a:off x="-1432077" y="4117600"/>
              <a:ext cx="2157231" cy="22646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rot="1430415">
              <a:off x="8011433" y="-1439033"/>
              <a:ext cx="2205009" cy="237735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rot="1430415">
              <a:off x="8285431" y="-1252560"/>
              <a:ext cx="2150144" cy="260704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21"/>
          <p:cNvSpPr txBox="1">
            <a:spLocks noGrp="1"/>
          </p:cNvSpPr>
          <p:nvPr>
            <p:ph type="subTitle" idx="1"/>
          </p:nvPr>
        </p:nvSpPr>
        <p:spPr>
          <a:xfrm>
            <a:off x="625650" y="1048041"/>
            <a:ext cx="7689900" cy="35286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1200"/>
              <a:buFont typeface="Livvic"/>
              <a:buAutoNum type="arabicPeriod"/>
              <a:defRPr sz="1200"/>
            </a:lvl1pPr>
            <a:lvl2pPr lvl="1">
              <a:spcBef>
                <a:spcPts val="0"/>
              </a:spcBef>
              <a:spcAft>
                <a:spcPts val="0"/>
              </a:spcAft>
              <a:buClr>
                <a:srgbClr val="434343"/>
              </a:buClr>
              <a:buSzPts val="1200"/>
              <a:buFont typeface="Roboto Condensed"/>
              <a:buAutoNum type="alphaLcPeriod"/>
              <a:defRPr/>
            </a:lvl2pPr>
            <a:lvl3pPr lvl="2">
              <a:spcBef>
                <a:spcPts val="0"/>
              </a:spcBef>
              <a:spcAft>
                <a:spcPts val="0"/>
              </a:spcAft>
              <a:buClr>
                <a:srgbClr val="434343"/>
              </a:buClr>
              <a:buSzPts val="1200"/>
              <a:buFont typeface="Roboto Condensed"/>
              <a:buAutoNum type="romanLcPeriod"/>
              <a:defRPr/>
            </a:lvl3pPr>
            <a:lvl4pPr lvl="3">
              <a:spcBef>
                <a:spcPts val="0"/>
              </a:spcBef>
              <a:spcAft>
                <a:spcPts val="0"/>
              </a:spcAft>
              <a:buClr>
                <a:srgbClr val="434343"/>
              </a:buClr>
              <a:buSzPts val="1200"/>
              <a:buFont typeface="Roboto Condensed"/>
              <a:buAutoNum type="arabicPeriod"/>
              <a:defRPr/>
            </a:lvl4pPr>
            <a:lvl5pPr lvl="4">
              <a:spcBef>
                <a:spcPts val="0"/>
              </a:spcBef>
              <a:spcAft>
                <a:spcPts val="0"/>
              </a:spcAft>
              <a:buClr>
                <a:srgbClr val="434343"/>
              </a:buClr>
              <a:buSzPts val="1200"/>
              <a:buFont typeface="Roboto Condensed"/>
              <a:buAutoNum type="alphaLcPeriod"/>
              <a:defRPr/>
            </a:lvl5pPr>
            <a:lvl6pPr lvl="5">
              <a:spcBef>
                <a:spcPts val="0"/>
              </a:spcBef>
              <a:spcAft>
                <a:spcPts val="0"/>
              </a:spcAft>
              <a:buClr>
                <a:srgbClr val="434343"/>
              </a:buClr>
              <a:buSzPts val="1200"/>
              <a:buFont typeface="Roboto Condensed"/>
              <a:buAutoNum type="romanLcPeriod"/>
              <a:defRPr/>
            </a:lvl6pPr>
            <a:lvl7pPr lvl="6">
              <a:spcBef>
                <a:spcPts val="0"/>
              </a:spcBef>
              <a:spcAft>
                <a:spcPts val="0"/>
              </a:spcAft>
              <a:buClr>
                <a:srgbClr val="434343"/>
              </a:buClr>
              <a:buSzPts val="1200"/>
              <a:buFont typeface="Roboto Condensed"/>
              <a:buAutoNum type="arabicPeriod"/>
              <a:defRPr/>
            </a:lvl7pPr>
            <a:lvl8pPr lvl="7">
              <a:spcBef>
                <a:spcPts val="0"/>
              </a:spcBef>
              <a:spcAft>
                <a:spcPts val="0"/>
              </a:spcAft>
              <a:buClr>
                <a:srgbClr val="434343"/>
              </a:buClr>
              <a:buSzPts val="1200"/>
              <a:buFont typeface="Roboto Condensed"/>
              <a:buAutoNum type="alphaLcPeriod"/>
              <a:defRPr/>
            </a:lvl8pPr>
            <a:lvl9pPr lvl="8">
              <a:spcBef>
                <a:spcPts val="0"/>
              </a:spcBef>
              <a:spcAft>
                <a:spcPts val="0"/>
              </a:spcAft>
              <a:buClr>
                <a:srgbClr val="434343"/>
              </a:buClr>
              <a:buSzPts val="1200"/>
              <a:buFont typeface="Roboto Condensed"/>
              <a:buAutoNum type="romanLcPeriod"/>
              <a:defRPr/>
            </a:lvl9pPr>
          </a:lstStyle>
          <a:p>
            <a:endParaRPr/>
          </a:p>
        </p:txBody>
      </p:sp>
      <p:sp>
        <p:nvSpPr>
          <p:cNvPr id="246" name="Google Shape;246;p21"/>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chnological app">
  <p:cSld name="CUSTOM_4">
    <p:spTree>
      <p:nvGrpSpPr>
        <p:cNvPr id="1" name="Shape 247"/>
        <p:cNvGrpSpPr/>
        <p:nvPr/>
      </p:nvGrpSpPr>
      <p:grpSpPr>
        <a:xfrm>
          <a:off x="0" y="0"/>
          <a:ext cx="0" cy="0"/>
          <a:chOff x="0" y="0"/>
          <a:chExt cx="0" cy="0"/>
        </a:xfrm>
      </p:grpSpPr>
      <p:grpSp>
        <p:nvGrpSpPr>
          <p:cNvPr id="248" name="Google Shape;248;p22"/>
          <p:cNvGrpSpPr/>
          <p:nvPr/>
        </p:nvGrpSpPr>
        <p:grpSpPr>
          <a:xfrm>
            <a:off x="-3075157" y="-3061151"/>
            <a:ext cx="15800562" cy="10202043"/>
            <a:chOff x="-3075157" y="-3061151"/>
            <a:chExt cx="15800562" cy="10202043"/>
          </a:xfrm>
        </p:grpSpPr>
        <p:sp>
          <p:nvSpPr>
            <p:cNvPr id="249" name="Google Shape;249;p22"/>
            <p:cNvSpPr/>
            <p:nvPr/>
          </p:nvSpPr>
          <p:spPr>
            <a:xfrm rot="6014436">
              <a:off x="-2080991" y="-2828732"/>
              <a:ext cx="3844166" cy="4035538"/>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rot="-1514338" flipH="1">
              <a:off x="8693921"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rot="-1514338" flipH="1">
              <a:off x="7655649"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rot="-1514338" flipH="1">
              <a:off x="7628768"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rot="5930292">
              <a:off x="-2189566" y="-2389777"/>
              <a:ext cx="3378681" cy="36427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rot="5930292">
              <a:off x="-2495725" y="-2081314"/>
              <a:ext cx="3294613" cy="399471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2"/>
          <p:cNvSpPr txBox="1">
            <a:spLocks noGrp="1"/>
          </p:cNvSpPr>
          <p:nvPr>
            <p:ph type="subTitle" idx="1"/>
          </p:nvPr>
        </p:nvSpPr>
        <p:spPr>
          <a:xfrm>
            <a:off x="1116488" y="2036100"/>
            <a:ext cx="2727900" cy="16809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p:cSld name="CUSTOM_8">
    <p:spTree>
      <p:nvGrpSpPr>
        <p:cNvPr id="1" name="Shape 288"/>
        <p:cNvGrpSpPr/>
        <p:nvPr/>
      </p:nvGrpSpPr>
      <p:grpSpPr>
        <a:xfrm>
          <a:off x="0" y="0"/>
          <a:ext cx="0" cy="0"/>
          <a:chOff x="0" y="0"/>
          <a:chExt cx="0" cy="0"/>
        </a:xfrm>
      </p:grpSpPr>
      <p:grpSp>
        <p:nvGrpSpPr>
          <p:cNvPr id="289" name="Google Shape;289;p25"/>
          <p:cNvGrpSpPr/>
          <p:nvPr/>
        </p:nvGrpSpPr>
        <p:grpSpPr>
          <a:xfrm>
            <a:off x="-585686" y="-1099379"/>
            <a:ext cx="10929760" cy="7352891"/>
            <a:chOff x="-585686" y="-1099379"/>
            <a:chExt cx="10929760" cy="7352891"/>
          </a:xfrm>
        </p:grpSpPr>
        <p:sp>
          <p:nvSpPr>
            <p:cNvPr id="290" name="Google Shape;290;p25"/>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718309" y="578058"/>
              <a:ext cx="7701300" cy="4009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p:nvPr/>
          </p:nvSpPr>
          <p:spPr>
            <a:xfrm rot="5400000">
              <a:off x="2555945" y="-1308801"/>
              <a:ext cx="4032129" cy="7761081"/>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25"/>
          <p:cNvSpPr txBox="1">
            <a:spLocks noGrp="1"/>
          </p:cNvSpPr>
          <p:nvPr>
            <p:ph type="title" hasCustomPrompt="1"/>
          </p:nvPr>
        </p:nvSpPr>
        <p:spPr>
          <a:xfrm>
            <a:off x="2822850" y="6919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299" name="Google Shape;299;p25"/>
          <p:cNvSpPr txBox="1">
            <a:spLocks noGrp="1"/>
          </p:cNvSpPr>
          <p:nvPr>
            <p:ph type="subTitle" idx="1"/>
          </p:nvPr>
        </p:nvSpPr>
        <p:spPr>
          <a:xfrm>
            <a:off x="2822975" y="14875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0" name="Google Shape;300;p25"/>
          <p:cNvSpPr txBox="1">
            <a:spLocks noGrp="1"/>
          </p:cNvSpPr>
          <p:nvPr>
            <p:ph type="title" idx="2" hasCustomPrompt="1"/>
          </p:nvPr>
        </p:nvSpPr>
        <p:spPr>
          <a:xfrm>
            <a:off x="2822850" y="19627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01" name="Google Shape;301;p25"/>
          <p:cNvSpPr txBox="1">
            <a:spLocks noGrp="1"/>
          </p:cNvSpPr>
          <p:nvPr>
            <p:ph type="subTitle" idx="3"/>
          </p:nvPr>
        </p:nvSpPr>
        <p:spPr>
          <a:xfrm>
            <a:off x="2822975" y="27583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2" name="Google Shape;302;p25"/>
          <p:cNvSpPr txBox="1">
            <a:spLocks noGrp="1"/>
          </p:cNvSpPr>
          <p:nvPr>
            <p:ph type="title" idx="4" hasCustomPrompt="1"/>
          </p:nvPr>
        </p:nvSpPr>
        <p:spPr>
          <a:xfrm>
            <a:off x="2822850" y="32335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03" name="Google Shape;303;p25"/>
          <p:cNvSpPr txBox="1">
            <a:spLocks noGrp="1"/>
          </p:cNvSpPr>
          <p:nvPr>
            <p:ph type="subTitle" idx="5"/>
          </p:nvPr>
        </p:nvSpPr>
        <p:spPr>
          <a:xfrm>
            <a:off x="2822975" y="40291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grpSp>
        <p:nvGrpSpPr>
          <p:cNvPr id="22" name="Google Shape;22;p3"/>
          <p:cNvGrpSpPr/>
          <p:nvPr/>
        </p:nvGrpSpPr>
        <p:grpSpPr>
          <a:xfrm>
            <a:off x="-3030308" y="-2842127"/>
            <a:ext cx="15253614" cy="10299995"/>
            <a:chOff x="-3030308" y="-2842127"/>
            <a:chExt cx="15253614" cy="10299995"/>
          </a:xfrm>
        </p:grpSpPr>
        <p:sp>
          <p:nvSpPr>
            <p:cNvPr id="23" name="Google Shape;23;p3"/>
            <p:cNvSpPr/>
            <p:nvPr/>
          </p:nvSpPr>
          <p:spPr>
            <a:xfrm rot="-9285662">
              <a:off x="7702278" y="-1512919"/>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9285662">
              <a:off x="-1764529" y="261899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9285662">
              <a:off x="-2326551" y="26877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9285662">
              <a:off x="-2353432" y="2795402"/>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9369735">
              <a:off x="7789087" y="-1709064"/>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9369735">
              <a:off x="7453307" y="-2346755"/>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3"/>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0" name="Google Shape;30;p3"/>
          <p:cNvSpPr txBox="1">
            <a:spLocks noGrp="1"/>
          </p:cNvSpPr>
          <p:nvPr>
            <p:ph type="subTitle" idx="1"/>
          </p:nvPr>
        </p:nvSpPr>
        <p:spPr>
          <a:xfrm>
            <a:off x="3133400" y="3782163"/>
            <a:ext cx="2877300" cy="64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 name="Google Shape;31;p3"/>
          <p:cNvSpPr txBox="1">
            <a:spLocks noGrp="1"/>
          </p:cNvSpPr>
          <p:nvPr>
            <p:ph type="title" idx="2" hasCustomPrompt="1"/>
          </p:nvPr>
        </p:nvSpPr>
        <p:spPr>
          <a:xfrm>
            <a:off x="3082350" y="867950"/>
            <a:ext cx="2979300" cy="130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304"/>
        <p:cNvGrpSpPr/>
        <p:nvPr/>
      </p:nvGrpSpPr>
      <p:grpSpPr>
        <a:xfrm>
          <a:off x="0" y="0"/>
          <a:ext cx="0" cy="0"/>
          <a:chOff x="0" y="0"/>
          <a:chExt cx="0" cy="0"/>
        </a:xfrm>
      </p:grpSpPr>
      <p:grpSp>
        <p:nvGrpSpPr>
          <p:cNvPr id="305" name="Google Shape;305;p26"/>
          <p:cNvGrpSpPr/>
          <p:nvPr/>
        </p:nvGrpSpPr>
        <p:grpSpPr>
          <a:xfrm>
            <a:off x="-2896958" y="-2624952"/>
            <a:ext cx="13462914" cy="10123374"/>
            <a:chOff x="-2896958" y="-2624952"/>
            <a:chExt cx="13462914" cy="10123374"/>
          </a:xfrm>
        </p:grpSpPr>
        <p:grpSp>
          <p:nvGrpSpPr>
            <p:cNvPr id="306" name="Google Shape;306;p26"/>
            <p:cNvGrpSpPr/>
            <p:nvPr/>
          </p:nvGrpSpPr>
          <p:grpSpPr>
            <a:xfrm>
              <a:off x="-2896958" y="-2624952"/>
              <a:ext cx="13462914" cy="10123374"/>
              <a:chOff x="-2896958" y="-2624952"/>
              <a:chExt cx="13462914" cy="10123374"/>
            </a:xfrm>
          </p:grpSpPr>
          <p:sp>
            <p:nvSpPr>
              <p:cNvPr id="307" name="Google Shape;307;p26"/>
              <p:cNvSpPr/>
              <p:nvPr/>
            </p:nvSpPr>
            <p:spPr>
              <a:xfrm rot="9285662" flipH="1">
                <a:off x="5806126" y="2835956"/>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rot="9285662" flipH="1">
                <a:off x="-2275832" y="-2073377"/>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rot="9285662" flipH="1">
                <a:off x="-1152704" y="-1788187"/>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rot="9285662" flipH="1">
                <a:off x="-1644474" y="-1680548"/>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rot="9369735" flipH="1">
                <a:off x="6184762" y="2639811"/>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rot="9369735" flipH="1">
                <a:off x="6604611" y="200212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6"/>
            <p:cNvGrpSpPr/>
            <p:nvPr/>
          </p:nvGrpSpPr>
          <p:grpSpPr>
            <a:xfrm rot="5400000">
              <a:off x="1874510" y="-229218"/>
              <a:ext cx="5394990" cy="4302857"/>
              <a:chOff x="404670" y="406050"/>
              <a:chExt cx="8334605" cy="4331445"/>
            </a:xfrm>
          </p:grpSpPr>
          <p:sp>
            <p:nvSpPr>
              <p:cNvPr id="314" name="Google Shape;314;p26"/>
              <p:cNvSpPr/>
              <p:nvPr/>
            </p:nvSpPr>
            <p:spPr>
              <a:xfrm>
                <a:off x="433534" y="430095"/>
                <a:ext cx="8270100" cy="43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rot="5400000">
                <a:off x="2406310" y="-1595591"/>
                <a:ext cx="4331324" cy="8334605"/>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6" name="Google Shape;316;p26"/>
          <p:cNvSpPr txBox="1">
            <a:spLocks noGrp="1"/>
          </p:cNvSpPr>
          <p:nvPr>
            <p:ph type="subTitle" idx="1"/>
          </p:nvPr>
        </p:nvSpPr>
        <p:spPr>
          <a:xfrm>
            <a:off x="2822913" y="1453572"/>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7" name="Google Shape;317;p26"/>
          <p:cNvSpPr txBox="1">
            <a:spLocks noGrp="1"/>
          </p:cNvSpPr>
          <p:nvPr>
            <p:ph type="subTitle" idx="2"/>
          </p:nvPr>
        </p:nvSpPr>
        <p:spPr>
          <a:xfrm>
            <a:off x="2822913" y="1947954"/>
            <a:ext cx="3498300" cy="76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8" name="Google Shape;318;p26"/>
          <p:cNvSpPr txBox="1"/>
          <p:nvPr/>
        </p:nvSpPr>
        <p:spPr>
          <a:xfrm>
            <a:off x="2785700" y="3454625"/>
            <a:ext cx="3572700" cy="8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3"/>
                </a:solidFill>
                <a:latin typeface="Montserrat"/>
                <a:ea typeface="Montserrat"/>
                <a:cs typeface="Montserrat"/>
                <a:sym typeface="Montserrat"/>
              </a:rPr>
              <a:t>CREDITS: This presentation template was created by </a:t>
            </a:r>
            <a:r>
              <a:rPr lang="en" sz="1200">
                <a:solidFill>
                  <a:schemeClr val="accent5"/>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accent3"/>
                </a:solidFill>
                <a:latin typeface="Montserrat"/>
                <a:ea typeface="Montserrat"/>
                <a:cs typeface="Montserrat"/>
                <a:sym typeface="Montserrat"/>
              </a:rPr>
              <a:t>, including icons by </a:t>
            </a:r>
            <a:r>
              <a:rPr lang="en" sz="1200">
                <a:solidFill>
                  <a:schemeClr val="accent5"/>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accent3"/>
                </a:solidFill>
                <a:latin typeface="Montserrat"/>
                <a:ea typeface="Montserrat"/>
                <a:cs typeface="Montserrat"/>
                <a:sym typeface="Montserrat"/>
              </a:rPr>
              <a:t>, infographics &amp; images by </a:t>
            </a:r>
            <a:r>
              <a:rPr lang="en" sz="1200">
                <a:solidFill>
                  <a:schemeClr val="accent5"/>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accent3"/>
                </a:solidFill>
                <a:latin typeface="Montserrat"/>
                <a:ea typeface="Montserrat"/>
                <a:cs typeface="Montserrat"/>
                <a:sym typeface="Montserrat"/>
              </a:rPr>
              <a:t>.</a:t>
            </a:r>
            <a:endParaRPr sz="1200">
              <a:solidFill>
                <a:schemeClr val="accent3"/>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a:solidFill>
                <a:schemeClr val="accent3"/>
              </a:solidFill>
              <a:latin typeface="Montserrat"/>
              <a:ea typeface="Montserrat"/>
              <a:cs typeface="Montserrat"/>
              <a:sym typeface="Montserrat"/>
            </a:endParaRPr>
          </a:p>
        </p:txBody>
      </p:sp>
      <p:sp>
        <p:nvSpPr>
          <p:cNvPr id="319" name="Google Shape;319;p26"/>
          <p:cNvSpPr txBox="1">
            <a:spLocks noGrp="1"/>
          </p:cNvSpPr>
          <p:nvPr>
            <p:ph type="title"/>
          </p:nvPr>
        </p:nvSpPr>
        <p:spPr>
          <a:xfrm>
            <a:off x="2710300" y="849375"/>
            <a:ext cx="3648000" cy="867600"/>
          </a:xfrm>
          <a:prstGeom prst="rect">
            <a:avLst/>
          </a:prstGeom>
        </p:spPr>
        <p:txBody>
          <a:bodyPr spcFirstLastPara="1" wrap="square" lIns="91425" tIns="91425" rIns="91425" bIns="91425" anchor="b" anchorCtr="0">
            <a:noAutofit/>
          </a:bodyPr>
          <a:lstStyle>
            <a:lvl1pPr lvl="0">
              <a:spcBef>
                <a:spcPts val="0"/>
              </a:spcBef>
              <a:spcAft>
                <a:spcPts val="0"/>
              </a:spcAft>
              <a:buSzPts val="3300"/>
              <a:buNone/>
              <a:defRPr sz="7500"/>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grpSp>
        <p:nvGrpSpPr>
          <p:cNvPr id="33" name="Google Shape;33;p4"/>
          <p:cNvGrpSpPr/>
          <p:nvPr/>
        </p:nvGrpSpPr>
        <p:grpSpPr>
          <a:xfrm>
            <a:off x="-2605605" y="-2596320"/>
            <a:ext cx="13108099" cy="11195357"/>
            <a:chOff x="-2605605" y="-2596320"/>
            <a:chExt cx="13108099" cy="11195357"/>
          </a:xfrm>
        </p:grpSpPr>
        <p:sp>
          <p:nvSpPr>
            <p:cNvPr id="34" name="Google Shape;34;p4"/>
            <p:cNvSpPr/>
            <p:nvPr/>
          </p:nvSpPr>
          <p:spPr>
            <a:xfrm rot="812392">
              <a:off x="912002" y="2074247"/>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4"/>
            <p:cNvGrpSpPr/>
            <p:nvPr/>
          </p:nvGrpSpPr>
          <p:grpSpPr>
            <a:xfrm rot="375330">
              <a:off x="5113665" y="3499604"/>
              <a:ext cx="5140785" cy="4833748"/>
              <a:chOff x="8101026" y="3219568"/>
              <a:chExt cx="3887248" cy="3655080"/>
            </a:xfrm>
          </p:grpSpPr>
          <p:sp>
            <p:nvSpPr>
              <p:cNvPr id="36" name="Google Shape;36;p4"/>
              <p:cNvSpPr/>
              <p:nvPr/>
            </p:nvSpPr>
            <p:spPr>
              <a:xfrm rot="594768">
                <a:off x="8328626" y="3845818"/>
                <a:ext cx="2348800" cy="284791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988308">
                <a:off x="8924872" y="3545996"/>
                <a:ext cx="2715038" cy="285020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4"/>
            <p:cNvGrpSpPr/>
            <p:nvPr/>
          </p:nvGrpSpPr>
          <p:grpSpPr>
            <a:xfrm rot="2219984">
              <a:off x="-1772316" y="-1860620"/>
              <a:ext cx="3796561" cy="4039571"/>
              <a:chOff x="7558301" y="3163860"/>
              <a:chExt cx="3072638" cy="3269311"/>
            </a:xfrm>
          </p:grpSpPr>
          <p:sp>
            <p:nvSpPr>
              <p:cNvPr id="39" name="Google Shape;39;p4"/>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42;p4"/>
          <p:cNvSpPr txBox="1">
            <a:spLocks noGrp="1"/>
          </p:cNvSpPr>
          <p:nvPr>
            <p:ph type="body" idx="1"/>
          </p:nvPr>
        </p:nvSpPr>
        <p:spPr>
          <a:xfrm>
            <a:off x="4624775" y="2123100"/>
            <a:ext cx="3294600" cy="13878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3" name="Google Shape;43;p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grpSp>
        <p:nvGrpSpPr>
          <p:cNvPr id="45" name="Google Shape;45;p5"/>
          <p:cNvGrpSpPr/>
          <p:nvPr/>
        </p:nvGrpSpPr>
        <p:grpSpPr>
          <a:xfrm rot="10800000" flipH="1">
            <a:off x="-3157403" y="-2327776"/>
            <a:ext cx="14457596" cy="9492188"/>
            <a:chOff x="-3157403" y="-2327776"/>
            <a:chExt cx="14457596" cy="9492188"/>
          </a:xfrm>
        </p:grpSpPr>
        <p:sp>
          <p:nvSpPr>
            <p:cNvPr id="46" name="Google Shape;46;p5"/>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body" idx="1"/>
          </p:nvPr>
        </p:nvSpPr>
        <p:spPr>
          <a:xfrm>
            <a:off x="1572325" y="2586704"/>
            <a:ext cx="2599200" cy="125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3" name="Google Shape;53;p5"/>
          <p:cNvSpPr txBox="1">
            <a:spLocks noGrp="1"/>
          </p:cNvSpPr>
          <p:nvPr>
            <p:ph type="body" idx="2"/>
          </p:nvPr>
        </p:nvSpPr>
        <p:spPr>
          <a:xfrm>
            <a:off x="4972523" y="2586704"/>
            <a:ext cx="2599200" cy="125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4" name="Google Shape;54;p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55" name="Google Shape;55;p5"/>
          <p:cNvSpPr txBox="1">
            <a:spLocks noGrp="1"/>
          </p:cNvSpPr>
          <p:nvPr>
            <p:ph type="subTitle" idx="3"/>
          </p:nvPr>
        </p:nvSpPr>
        <p:spPr>
          <a:xfrm>
            <a:off x="1551500" y="2382475"/>
            <a:ext cx="2599200" cy="21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800">
                <a:solidFill>
                  <a:schemeClr val="accent5"/>
                </a:solidFill>
                <a:latin typeface="Abel"/>
                <a:ea typeface="Abel"/>
                <a:cs typeface="Abel"/>
                <a:sym typeface="Abe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5"/>
          <p:cNvSpPr txBox="1">
            <a:spLocks noGrp="1"/>
          </p:cNvSpPr>
          <p:nvPr>
            <p:ph type="subTitle" idx="4"/>
          </p:nvPr>
        </p:nvSpPr>
        <p:spPr>
          <a:xfrm>
            <a:off x="4972525" y="2382475"/>
            <a:ext cx="2599200" cy="21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accent5"/>
                </a:solidFill>
                <a:latin typeface="Abel"/>
                <a:ea typeface="Abel"/>
                <a:cs typeface="Abel"/>
                <a:sym typeface="Abe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grpSp>
        <p:nvGrpSpPr>
          <p:cNvPr id="58" name="Google Shape;58;p6"/>
          <p:cNvGrpSpPr/>
          <p:nvPr/>
        </p:nvGrpSpPr>
        <p:grpSpPr>
          <a:xfrm>
            <a:off x="-1440509" y="-1153724"/>
            <a:ext cx="13405964" cy="9754155"/>
            <a:chOff x="-1440509" y="-1153724"/>
            <a:chExt cx="13405964" cy="9754155"/>
          </a:xfrm>
        </p:grpSpPr>
        <p:sp>
          <p:nvSpPr>
            <p:cNvPr id="59" name="Google Shape;59;p6"/>
            <p:cNvSpPr/>
            <p:nvPr/>
          </p:nvSpPr>
          <p:spPr>
            <a:xfrm rot="1514338">
              <a:off x="7444426" y="3937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rot="5114100">
              <a:off x="-1266016"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114100">
              <a:off x="-760283" y="-9438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rot="5114100">
              <a:off x="-942760" y="-11113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rot="1430265">
              <a:off x="6938512" y="36600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1430265">
              <a:off x="7358361" y="3640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grpSp>
        <p:nvGrpSpPr>
          <p:cNvPr id="82" name="Google Shape;82;p8"/>
          <p:cNvGrpSpPr/>
          <p:nvPr/>
        </p:nvGrpSpPr>
        <p:grpSpPr>
          <a:xfrm>
            <a:off x="-585686" y="-1099379"/>
            <a:ext cx="10929760" cy="7352891"/>
            <a:chOff x="-585686" y="-1099379"/>
            <a:chExt cx="10929760" cy="7352891"/>
          </a:xfrm>
        </p:grpSpPr>
        <p:sp>
          <p:nvSpPr>
            <p:cNvPr id="83" name="Google Shape;83;p8"/>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8"/>
          <p:cNvSpPr txBox="1">
            <a:spLocks noGrp="1"/>
          </p:cNvSpPr>
          <p:nvPr>
            <p:ph type="title"/>
          </p:nvPr>
        </p:nvSpPr>
        <p:spPr>
          <a:xfrm>
            <a:off x="2716500" y="2904100"/>
            <a:ext cx="3711000" cy="393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2" name="Google Shape;92;p8"/>
          <p:cNvSpPr txBox="1">
            <a:spLocks noGrp="1"/>
          </p:cNvSpPr>
          <p:nvPr>
            <p:ph type="subTitle" idx="1"/>
          </p:nvPr>
        </p:nvSpPr>
        <p:spPr>
          <a:xfrm>
            <a:off x="1986000" y="1750675"/>
            <a:ext cx="5172000" cy="1314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grpSp>
        <p:nvGrpSpPr>
          <p:cNvPr id="94" name="Google Shape;94;p9"/>
          <p:cNvGrpSpPr/>
          <p:nvPr/>
        </p:nvGrpSpPr>
        <p:grpSpPr>
          <a:xfrm>
            <a:off x="-2625958" y="-2071525"/>
            <a:ext cx="13782479" cy="8905482"/>
            <a:chOff x="-2625958" y="-2071525"/>
            <a:chExt cx="13782479" cy="8905482"/>
          </a:xfrm>
        </p:grpSpPr>
        <p:sp>
          <p:nvSpPr>
            <p:cNvPr id="95" name="Google Shape;95;p9"/>
            <p:cNvSpPr/>
            <p:nvPr/>
          </p:nvSpPr>
          <p:spPr>
            <a:xfrm rot="1514233">
              <a:off x="7878011" y="-1639693"/>
              <a:ext cx="2647934" cy="277975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rot="1514503">
              <a:off x="-2219652" y="4068093"/>
              <a:ext cx="2230706" cy="24050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rot="1514503">
              <a:off x="-1485024" y="3649180"/>
              <a:ext cx="2175201" cy="263742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rot="1514503">
              <a:off x="-1806691" y="3576585"/>
              <a:ext cx="2514449" cy="263962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rot="1430232">
              <a:off x="8138809" y="-1234074"/>
              <a:ext cx="2327211" cy="2509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rot="1430232">
              <a:off x="8428003" y="-1037258"/>
              <a:ext cx="2269306" cy="275152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9"/>
          <p:cNvSpPr txBox="1">
            <a:spLocks noGrp="1"/>
          </p:cNvSpPr>
          <p:nvPr>
            <p:ph type="subTitle" idx="1"/>
          </p:nvPr>
        </p:nvSpPr>
        <p:spPr>
          <a:xfrm>
            <a:off x="1006900" y="1726125"/>
            <a:ext cx="3515100" cy="22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Char char="●"/>
              <a:defRPr/>
            </a:lvl1pPr>
            <a:lvl2pPr lvl="1" rtl="0">
              <a:spcBef>
                <a:spcPts val="100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2" name="Google Shape;102;p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27"/>
        <p:cNvGrpSpPr/>
        <p:nvPr/>
      </p:nvGrpSpPr>
      <p:grpSpPr>
        <a:xfrm>
          <a:off x="0" y="0"/>
          <a:ext cx="0" cy="0"/>
          <a:chOff x="0" y="0"/>
          <a:chExt cx="0" cy="0"/>
        </a:xfrm>
      </p:grpSpPr>
      <p:grpSp>
        <p:nvGrpSpPr>
          <p:cNvPr id="128" name="Google Shape;128;p13"/>
          <p:cNvGrpSpPr/>
          <p:nvPr/>
        </p:nvGrpSpPr>
        <p:grpSpPr>
          <a:xfrm>
            <a:off x="-3157403" y="-2327776"/>
            <a:ext cx="14457596" cy="9492188"/>
            <a:chOff x="-3157403" y="-2327776"/>
            <a:chExt cx="14457596" cy="9492188"/>
          </a:xfrm>
        </p:grpSpPr>
        <p:sp>
          <p:nvSpPr>
            <p:cNvPr id="129" name="Google Shape;129;p13"/>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28400" y="445025"/>
            <a:ext cx="74871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1pPr>
            <a:lvl2pPr lvl="1"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2pPr>
            <a:lvl3pPr lvl="2"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3pPr>
            <a:lvl4pPr lvl="3"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4pPr>
            <a:lvl5pPr lvl="4"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5pPr>
            <a:lvl6pPr lvl="5"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6pPr>
            <a:lvl7pPr lvl="6"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7pPr>
            <a:lvl8pPr lvl="7"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8pPr>
            <a:lvl9pPr lvl="8"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828400" y="1808575"/>
            <a:ext cx="7487100" cy="2760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1pPr>
            <a:lvl2pPr marL="914400" lvl="1"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2pPr>
            <a:lvl3pPr marL="1371600" lvl="2"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3pPr>
            <a:lvl4pPr marL="1828800" lvl="3"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4pPr>
            <a:lvl5pPr marL="2286000" lvl="4"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5pPr>
            <a:lvl6pPr marL="2743200" lvl="5"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6pPr>
            <a:lvl7pPr marL="3200400" lvl="6"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7pPr>
            <a:lvl8pPr marL="3657600" lvl="7"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8pPr>
            <a:lvl9pPr marL="4114800" lvl="8"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71" r:id="rId19"/>
    <p:sldLayoutId id="2147483672"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hyperlink" Target="https://www.kaggle.com/christophercorrea/dc-residential-propertie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gustikresna" TargetMode="External"/><Relationship Id="rId13" Type="http://schemas.openxmlformats.org/officeDocument/2006/relationships/hyperlink" Target="https://www.linkedin.com/in/rafif-hendrawan-7a588b162/" TargetMode="External"/><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hyperlink" Target="https://www.linkedin.com/in/gusti-ngurah-agung-kresna-5a4787a4/"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s://github.com/elvanselvano" TargetMode="External"/><Relationship Id="rId11"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hyperlink" Target="https://www.linkedin.com/in/elvanselvano/" TargetMode="External"/><Relationship Id="rId4" Type="http://schemas.openxmlformats.org/officeDocument/2006/relationships/image" Target="../media/image2.jpg"/><Relationship Id="rId9" Type="http://schemas.openxmlformats.org/officeDocument/2006/relationships/hyperlink" Target="https://github.com/mini4wd14" TargetMode="External"/><Relationship Id="rId1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hyperlink" Target="http://hyperopt.github.io/hyperopt/"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9.jp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hyperlink" Target="https://dc-residential-properties.herokuapp.com/"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hyperlink" Target="https://github.com/elvanselvano/purwadhika-final-projec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9"/>
          <p:cNvSpPr txBox="1">
            <a:spLocks noGrp="1"/>
          </p:cNvSpPr>
          <p:nvPr>
            <p:ph type="ctrTitle"/>
          </p:nvPr>
        </p:nvSpPr>
        <p:spPr>
          <a:xfrm>
            <a:off x="2745400" y="1637150"/>
            <a:ext cx="3653400" cy="18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Purwadhika JCDSAH</a:t>
            </a:r>
            <a:br>
              <a:rPr lang="en" sz="4800" dirty="0"/>
            </a:br>
            <a:r>
              <a:rPr lang="en" sz="4800" dirty="0"/>
              <a:t>Final Project</a:t>
            </a:r>
            <a:endParaRPr sz="4800" dirty="0"/>
          </a:p>
        </p:txBody>
      </p:sp>
      <p:sp>
        <p:nvSpPr>
          <p:cNvPr id="329" name="Google Shape;329;p29"/>
          <p:cNvSpPr txBox="1">
            <a:spLocks noGrp="1"/>
          </p:cNvSpPr>
          <p:nvPr>
            <p:ph type="subTitle" idx="1"/>
          </p:nvPr>
        </p:nvSpPr>
        <p:spPr>
          <a:xfrm>
            <a:off x="2053275" y="3906550"/>
            <a:ext cx="5037600" cy="54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6">
                    <a:lumMod val="50000"/>
                  </a:schemeClr>
                </a:solidFill>
              </a:rPr>
              <a:t>Matplotlib Team</a:t>
            </a:r>
            <a:endParaRPr sz="1600" dirty="0">
              <a:solidFill>
                <a:schemeClr val="accent6">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859778" y="2571750"/>
            <a:ext cx="542439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Data Understanding and Data Exploration</a:t>
            </a:r>
            <a:endParaRPr b="1" dirty="0">
              <a:solidFill>
                <a:schemeClr val="accent6">
                  <a:lumMod val="50000"/>
                </a:schemeClr>
              </a:solidFill>
            </a:endParaRPr>
          </a:p>
        </p:txBody>
      </p:sp>
      <p:sp>
        <p:nvSpPr>
          <p:cNvPr id="427" name="Google Shape;427;p38"/>
          <p:cNvSpPr txBox="1">
            <a:spLocks noGrp="1"/>
          </p:cNvSpPr>
          <p:nvPr>
            <p:ph type="title" idx="2"/>
          </p:nvPr>
        </p:nvSpPr>
        <p:spPr>
          <a:xfrm>
            <a:off x="3082350" y="867950"/>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lumMod val="50000"/>
                  </a:schemeClr>
                </a:solidFill>
              </a:rPr>
              <a:t>2</a:t>
            </a:r>
            <a:endParaRPr dirty="0">
              <a:solidFill>
                <a:schemeClr val="accent6">
                  <a:lumMod val="50000"/>
                </a:schemeClr>
              </a:solidFill>
            </a:endParaRPr>
          </a:p>
        </p:txBody>
      </p:sp>
    </p:spTree>
    <p:extLst>
      <p:ext uri="{BB962C8B-B14F-4D97-AF65-F5344CB8AC3E}">
        <p14:creationId xmlns:p14="http://schemas.microsoft.com/office/powerpoint/2010/main" val="2930562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6"/>
          <p:cNvGrpSpPr/>
          <p:nvPr/>
        </p:nvGrpSpPr>
        <p:grpSpPr>
          <a:xfrm>
            <a:off x="4495795" y="1120194"/>
            <a:ext cx="4821690" cy="2659280"/>
            <a:chOff x="1248486" y="738825"/>
            <a:chExt cx="6646939" cy="3665950"/>
          </a:xfrm>
        </p:grpSpPr>
        <p:sp>
          <p:nvSpPr>
            <p:cNvPr id="405" name="Google Shape;405;p36"/>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7" name="Google Shape;407;p36"/>
          <p:cNvPicPr preferRelativeResize="0"/>
          <p:nvPr/>
        </p:nvPicPr>
        <p:blipFill rotWithShape="1">
          <a:blip r:embed="rId3">
            <a:alphaModFix/>
          </a:blip>
          <a:srcRect t="8290" r="16219" b="5076"/>
          <a:stretch/>
        </p:blipFill>
        <p:spPr>
          <a:xfrm>
            <a:off x="0" y="1122764"/>
            <a:ext cx="4572000" cy="2659276"/>
          </a:xfrm>
          <a:prstGeom prst="rect">
            <a:avLst/>
          </a:prstGeom>
          <a:noFill/>
          <a:ln>
            <a:noFill/>
          </a:ln>
        </p:spPr>
      </p:pic>
      <p:sp>
        <p:nvSpPr>
          <p:cNvPr id="408" name="Google Shape;408;p36"/>
          <p:cNvSpPr txBox="1">
            <a:spLocks noGrp="1"/>
          </p:cNvSpPr>
          <p:nvPr>
            <p:ph type="subTitle" idx="1"/>
          </p:nvPr>
        </p:nvSpPr>
        <p:spPr>
          <a:xfrm>
            <a:off x="5232875" y="1883985"/>
            <a:ext cx="3259800" cy="17004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dataset of DC Residential Properties is downloaded in </a:t>
            </a:r>
            <a:r>
              <a:rPr lang="en-US" dirty="0">
                <a:hlinkClick r:id="rId4"/>
              </a:rPr>
              <a:t>Kaggle </a:t>
            </a:r>
            <a:endParaRPr lang="en-US" dirty="0"/>
          </a:p>
          <a:p>
            <a:pPr marL="0" lvl="0" indent="0" algn="ctr" rtl="0">
              <a:spcBef>
                <a:spcPts val="0"/>
              </a:spcBef>
              <a:spcAft>
                <a:spcPts val="0"/>
              </a:spcAft>
              <a:buNone/>
            </a:pPr>
            <a:endParaRPr lang="en-US" dirty="0"/>
          </a:p>
          <a:p>
            <a:pPr marL="0" lvl="0" indent="0" algn="l" rtl="0">
              <a:spcBef>
                <a:spcPts val="0"/>
              </a:spcBef>
              <a:spcAft>
                <a:spcPts val="0"/>
              </a:spcAft>
              <a:buNone/>
            </a:pPr>
            <a:r>
              <a:rPr lang="en-US" dirty="0"/>
              <a:t>Data Shape</a:t>
            </a:r>
          </a:p>
          <a:p>
            <a:pPr marL="457200" lvl="0" indent="-317500" algn="l" rtl="0">
              <a:spcBef>
                <a:spcPts val="0"/>
              </a:spcBef>
              <a:spcAft>
                <a:spcPts val="0"/>
              </a:spcAft>
              <a:buSzPts val="1400"/>
              <a:buChar char="●"/>
            </a:pPr>
            <a:r>
              <a:rPr lang="en-US" sz="1600" dirty="0"/>
              <a:t>158,957 Rows</a:t>
            </a:r>
          </a:p>
          <a:p>
            <a:pPr marL="457200" lvl="0" indent="-317500" algn="l" rtl="0">
              <a:spcBef>
                <a:spcPts val="0"/>
              </a:spcBef>
              <a:spcAft>
                <a:spcPts val="0"/>
              </a:spcAft>
              <a:buSzPts val="1400"/>
              <a:buChar char="●"/>
            </a:pPr>
            <a:r>
              <a:rPr lang="en-US" dirty="0"/>
              <a:t>48 Columns</a:t>
            </a:r>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dirty="0"/>
          </a:p>
        </p:txBody>
      </p:sp>
      <p:sp>
        <p:nvSpPr>
          <p:cNvPr id="409" name="Google Shape;409;p36"/>
          <p:cNvSpPr txBox="1">
            <a:spLocks noGrp="1"/>
          </p:cNvSpPr>
          <p:nvPr>
            <p:ph type="title"/>
          </p:nvPr>
        </p:nvSpPr>
        <p:spPr>
          <a:xfrm>
            <a:off x="5439725" y="1452585"/>
            <a:ext cx="2846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Collection</a:t>
            </a:r>
            <a:endParaRPr dirty="0"/>
          </a:p>
        </p:txBody>
      </p:sp>
    </p:spTree>
    <p:extLst>
      <p:ext uri="{BB962C8B-B14F-4D97-AF65-F5344CB8AC3E}">
        <p14:creationId xmlns:p14="http://schemas.microsoft.com/office/powerpoint/2010/main" val="1065334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30"/>
          <p:cNvSpPr txBox="1">
            <a:spLocks noGrp="1"/>
          </p:cNvSpPr>
          <p:nvPr>
            <p:ph type="title"/>
          </p:nvPr>
        </p:nvSpPr>
        <p:spPr>
          <a:xfrm>
            <a:off x="1996975" y="11346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Data Description</a:t>
            </a:r>
            <a:endParaRPr b="1" dirty="0">
              <a:solidFill>
                <a:schemeClr val="accent6">
                  <a:lumMod val="50000"/>
                </a:schemeClr>
              </a:solidFill>
            </a:endParaRPr>
          </a:p>
        </p:txBody>
      </p:sp>
      <p:sp>
        <p:nvSpPr>
          <p:cNvPr id="6" name="Google Shape;335;p30">
            <a:extLst>
              <a:ext uri="{FF2B5EF4-FFF2-40B4-BE49-F238E27FC236}">
                <a16:creationId xmlns:a16="http://schemas.microsoft.com/office/drawing/2014/main" id="{94EC6F60-570E-45BE-83C1-8E4EBFDF3973}"/>
              </a:ext>
            </a:extLst>
          </p:cNvPr>
          <p:cNvSpPr txBox="1">
            <a:spLocks/>
          </p:cNvSpPr>
          <p:nvPr/>
        </p:nvSpPr>
        <p:spPr>
          <a:xfrm>
            <a:off x="1996975" y="544860"/>
            <a:ext cx="5150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US" dirty="0">
                <a:solidFill>
                  <a:schemeClr val="accent6"/>
                </a:solidFill>
              </a:rPr>
              <a:t>Numerical Features</a:t>
            </a:r>
          </a:p>
        </p:txBody>
      </p:sp>
      <p:graphicFrame>
        <p:nvGraphicFramePr>
          <p:cNvPr id="3" name="Table 2">
            <a:extLst>
              <a:ext uri="{FF2B5EF4-FFF2-40B4-BE49-F238E27FC236}">
                <a16:creationId xmlns:a16="http://schemas.microsoft.com/office/drawing/2014/main" id="{9B47B1EC-338F-CC42-B05C-6FC17BC81B70}"/>
              </a:ext>
            </a:extLst>
          </p:cNvPr>
          <p:cNvGraphicFramePr>
            <a:graphicFrameLocks noGrp="1"/>
          </p:cNvGraphicFramePr>
          <p:nvPr>
            <p:extLst>
              <p:ext uri="{D42A27DB-BD31-4B8C-83A1-F6EECF244321}">
                <p14:modId xmlns:p14="http://schemas.microsoft.com/office/powerpoint/2010/main" val="1566112645"/>
              </p:ext>
            </p:extLst>
          </p:nvPr>
        </p:nvGraphicFramePr>
        <p:xfrm>
          <a:off x="479920" y="1038765"/>
          <a:ext cx="3918462" cy="3226158"/>
        </p:xfrm>
        <a:graphic>
          <a:graphicData uri="http://schemas.openxmlformats.org/drawingml/2006/table">
            <a:tbl>
              <a:tblPr firstRow="1" bandRow="1"/>
              <a:tblGrid>
                <a:gridCol w="1114425">
                  <a:extLst>
                    <a:ext uri="{9D8B030D-6E8A-4147-A177-3AD203B41FA5}">
                      <a16:colId xmlns:a16="http://schemas.microsoft.com/office/drawing/2014/main" val="1663253615"/>
                    </a:ext>
                  </a:extLst>
                </a:gridCol>
                <a:gridCol w="2804037">
                  <a:extLst>
                    <a:ext uri="{9D8B030D-6E8A-4147-A177-3AD203B41FA5}">
                      <a16:colId xmlns:a16="http://schemas.microsoft.com/office/drawing/2014/main" val="3871339735"/>
                    </a:ext>
                  </a:extLst>
                </a:gridCol>
              </a:tblGrid>
              <a:tr h="248166">
                <a:tc>
                  <a:txBody>
                    <a:bodyPr/>
                    <a:lstStyle/>
                    <a:p>
                      <a:pPr algn="ctr" rtl="0" fontAlgn="ctr"/>
                      <a:r>
                        <a:rPr lang="en-GB" sz="1500" b="0" i="0" u="none" strike="noStrike" dirty="0">
                          <a:solidFill>
                            <a:srgbClr val="292C35"/>
                          </a:solidFill>
                          <a:effectLst/>
                          <a:latin typeface="Abel" panose="02000506030000020004" pitchFamily="2" charset="0"/>
                        </a:rPr>
                        <a:t>Feature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tc>
                  <a:txBody>
                    <a:bodyPr/>
                    <a:lstStyle/>
                    <a:p>
                      <a:pPr algn="ctr" rtl="0" fontAlgn="ctr"/>
                      <a:r>
                        <a:rPr lang="en-GB" sz="1500" b="0" i="0" u="none" strike="noStrike" dirty="0">
                          <a:solidFill>
                            <a:srgbClr val="292C35"/>
                          </a:solidFill>
                          <a:effectLst/>
                          <a:latin typeface="Abel" panose="02000506030000020004" pitchFamily="2" charset="0"/>
                        </a:rPr>
                        <a:t>Description</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extLst>
                  <a:ext uri="{0D108BD9-81ED-4DB2-BD59-A6C34878D82A}">
                    <a16:rowId xmlns:a16="http://schemas.microsoft.com/office/drawing/2014/main" val="4279609126"/>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BATHRM</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bathrooms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3715994417"/>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HF_BATHRM</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half bathrooms (toilet)</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642882499"/>
                  </a:ext>
                </a:extLst>
              </a:tr>
              <a:tr h="248166">
                <a:tc>
                  <a:txBody>
                    <a:bodyPr/>
                    <a:lstStyle/>
                    <a:p>
                      <a:pPr algn="l" rtl="0" fontAlgn="ctr"/>
                      <a:r>
                        <a:rPr lang="en-GB" sz="1500" b="0" i="0" u="none" strike="noStrike">
                          <a:solidFill>
                            <a:schemeClr val="accent6">
                              <a:lumMod val="50000"/>
                            </a:schemeClr>
                          </a:solidFill>
                          <a:effectLst/>
                          <a:latin typeface="Abel" panose="02000506030000020004" pitchFamily="2" charset="0"/>
                        </a:rPr>
                        <a:t>NUM_UNITS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units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458841024"/>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ROOMS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rooms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271977913"/>
                  </a:ext>
                </a:extLst>
              </a:tr>
              <a:tr h="248166">
                <a:tc>
                  <a:txBody>
                    <a:bodyPr/>
                    <a:lstStyle/>
                    <a:p>
                      <a:pPr algn="l" rtl="0" fontAlgn="ctr"/>
                      <a:r>
                        <a:rPr lang="en-GB" sz="1500" b="0" i="0" u="none" strike="noStrike">
                          <a:solidFill>
                            <a:schemeClr val="accent6">
                              <a:lumMod val="50000"/>
                            </a:schemeClr>
                          </a:solidFill>
                          <a:effectLst/>
                          <a:latin typeface="Abel" panose="02000506030000020004" pitchFamily="2" charset="0"/>
                        </a:rPr>
                        <a:t>BEDRM</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bedrooms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810796789"/>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AYB</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Year earliest main portion built</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005569150"/>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YR_RMDL</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Year structure was </a:t>
                      </a:r>
                      <a:r>
                        <a:rPr lang="en-GB" sz="1500" b="0" i="0" u="none" strike="noStrike" dirty="0" err="1">
                          <a:solidFill>
                            <a:schemeClr val="accent6">
                              <a:lumMod val="50000"/>
                            </a:schemeClr>
                          </a:solidFill>
                          <a:effectLst/>
                          <a:latin typeface="Abel" panose="02000506030000020004" pitchFamily="2" charset="0"/>
                        </a:rPr>
                        <a:t>remodeled</a:t>
                      </a:r>
                      <a:endParaRPr lang="en-GB" sz="1500" b="0" i="0" u="none" strike="noStrike" dirty="0">
                        <a:solidFill>
                          <a:schemeClr val="accent6">
                            <a:lumMod val="50000"/>
                          </a:schemeClr>
                        </a:solidFill>
                        <a:effectLst/>
                        <a:latin typeface="Abel" panose="02000506030000020004" pitchFamily="2" charset="0"/>
                      </a:endParaRP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406183145"/>
                  </a:ext>
                </a:extLst>
              </a:tr>
              <a:tr h="248166">
                <a:tc>
                  <a:txBody>
                    <a:bodyPr/>
                    <a:lstStyle/>
                    <a:p>
                      <a:pPr algn="l" rtl="0" fontAlgn="ctr"/>
                      <a:r>
                        <a:rPr lang="en-GB" sz="1500" b="0" i="0" u="none" strike="noStrike">
                          <a:solidFill>
                            <a:schemeClr val="accent6">
                              <a:lumMod val="50000"/>
                            </a:schemeClr>
                          </a:solidFill>
                          <a:effectLst/>
                          <a:latin typeface="Abel" panose="02000506030000020004" pitchFamily="2" charset="0"/>
                        </a:rPr>
                        <a:t>EYB</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Year improvement built</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552632075"/>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STORIES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stories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124680510"/>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PRICE (target)</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Price of most recent sale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71526816"/>
                  </a:ext>
                </a:extLst>
              </a:tr>
              <a:tr h="248166">
                <a:tc>
                  <a:txBody>
                    <a:bodyPr/>
                    <a:lstStyle/>
                    <a:p>
                      <a:pPr algn="l" rtl="0" fontAlgn="ctr"/>
                      <a:r>
                        <a:rPr lang="en-GB" sz="1500" b="0" i="0" u="none" strike="noStrike">
                          <a:solidFill>
                            <a:schemeClr val="accent6">
                              <a:lumMod val="50000"/>
                            </a:schemeClr>
                          </a:solidFill>
                          <a:effectLst/>
                          <a:latin typeface="Abel" panose="02000506030000020004" pitchFamily="2" charset="0"/>
                        </a:rPr>
                        <a:t>SALE_NUM</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times it's been sold</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181004125"/>
                  </a:ext>
                </a:extLst>
              </a:tr>
              <a:tr h="248166">
                <a:tc>
                  <a:txBody>
                    <a:bodyPr/>
                    <a:lstStyle/>
                    <a:p>
                      <a:pPr algn="l" rtl="0" fontAlgn="ctr"/>
                      <a:r>
                        <a:rPr lang="en-GB" sz="1500" b="0" i="0" u="none" strike="noStrike" dirty="0">
                          <a:solidFill>
                            <a:schemeClr val="accent6">
                              <a:lumMod val="50000"/>
                            </a:schemeClr>
                          </a:solidFill>
                          <a:effectLst/>
                          <a:latin typeface="Abel" panose="02000506030000020004" pitchFamily="2" charset="0"/>
                        </a:rPr>
                        <a:t>GBA</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Gross building area (</a:t>
                      </a:r>
                      <a:r>
                        <a:rPr lang="en-GB" sz="1500" b="0" i="0" u="none" strike="noStrike" dirty="0" err="1">
                          <a:solidFill>
                            <a:schemeClr val="accent6">
                              <a:lumMod val="50000"/>
                            </a:schemeClr>
                          </a:solidFill>
                          <a:effectLst/>
                          <a:latin typeface="Abel" panose="02000506030000020004" pitchFamily="2" charset="0"/>
                        </a:rPr>
                        <a:t>sqft</a:t>
                      </a:r>
                      <a:r>
                        <a:rPr lang="en-GB" sz="1500" b="0" i="0" u="none" strike="noStrike" dirty="0">
                          <a:solidFill>
                            <a:schemeClr val="accent6">
                              <a:lumMod val="50000"/>
                            </a:schemeClr>
                          </a:solidFill>
                          <a:effectLst/>
                          <a:latin typeface="Abel" panose="02000506030000020004" pitchFamily="2" charset="0"/>
                        </a:rPr>
                        <a:t>)</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617183347"/>
                  </a:ext>
                </a:extLst>
              </a:tr>
            </a:tbl>
          </a:graphicData>
        </a:graphic>
      </p:graphicFrame>
      <p:graphicFrame>
        <p:nvGraphicFramePr>
          <p:cNvPr id="4" name="Table 3">
            <a:extLst>
              <a:ext uri="{FF2B5EF4-FFF2-40B4-BE49-F238E27FC236}">
                <a16:creationId xmlns:a16="http://schemas.microsoft.com/office/drawing/2014/main" id="{B4E9EC84-93DD-2E4E-A789-BED27193B7FC}"/>
              </a:ext>
            </a:extLst>
          </p:cNvPr>
          <p:cNvGraphicFramePr>
            <a:graphicFrameLocks noGrp="1"/>
          </p:cNvGraphicFramePr>
          <p:nvPr>
            <p:extLst>
              <p:ext uri="{D42A27DB-BD31-4B8C-83A1-F6EECF244321}">
                <p14:modId xmlns:p14="http://schemas.microsoft.com/office/powerpoint/2010/main" val="1222856592"/>
              </p:ext>
            </p:extLst>
          </p:nvPr>
        </p:nvGraphicFramePr>
        <p:xfrm>
          <a:off x="4572000" y="1036542"/>
          <a:ext cx="4427621" cy="2986814"/>
        </p:xfrm>
        <a:graphic>
          <a:graphicData uri="http://schemas.openxmlformats.org/drawingml/2006/table">
            <a:tbl>
              <a:tblPr firstRow="1" bandRow="1"/>
              <a:tblGrid>
                <a:gridCol w="1722922">
                  <a:extLst>
                    <a:ext uri="{9D8B030D-6E8A-4147-A177-3AD203B41FA5}">
                      <a16:colId xmlns:a16="http://schemas.microsoft.com/office/drawing/2014/main" val="1315267380"/>
                    </a:ext>
                  </a:extLst>
                </a:gridCol>
                <a:gridCol w="2704699">
                  <a:extLst>
                    <a:ext uri="{9D8B030D-6E8A-4147-A177-3AD203B41FA5}">
                      <a16:colId xmlns:a16="http://schemas.microsoft.com/office/drawing/2014/main" val="2566111173"/>
                    </a:ext>
                  </a:extLst>
                </a:gridCol>
              </a:tblGrid>
              <a:tr h="239621">
                <a:tc>
                  <a:txBody>
                    <a:bodyPr/>
                    <a:lstStyle/>
                    <a:p>
                      <a:pPr algn="ctr" rtl="0" fontAlgn="ctr"/>
                      <a:r>
                        <a:rPr lang="en-GB" sz="1500" b="0" i="0" u="none" strike="noStrike" dirty="0">
                          <a:solidFill>
                            <a:srgbClr val="292C35"/>
                          </a:solidFill>
                          <a:effectLst/>
                          <a:latin typeface="Abel" panose="02000506030000020004" pitchFamily="2" charset="0"/>
                        </a:rPr>
                        <a:t>Feature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tc>
                  <a:txBody>
                    <a:bodyPr/>
                    <a:lstStyle/>
                    <a:p>
                      <a:pPr algn="ctr" rtl="0" fontAlgn="ctr"/>
                      <a:r>
                        <a:rPr lang="en-GB" sz="1500" b="0" i="0" u="none" strike="noStrike">
                          <a:solidFill>
                            <a:srgbClr val="292C35"/>
                          </a:solidFill>
                          <a:effectLst/>
                          <a:latin typeface="Abel" panose="02000506030000020004" pitchFamily="2" charset="0"/>
                        </a:rPr>
                        <a:t>Description</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extLst>
                  <a:ext uri="{0D108BD9-81ED-4DB2-BD59-A6C34878D82A}">
                    <a16:rowId xmlns:a16="http://schemas.microsoft.com/office/drawing/2014/main" val="578133205"/>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BLDG_NUM</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Building number on the property</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15190563"/>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KITCHENS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Number of kitchens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19006461"/>
                  </a:ext>
                </a:extLst>
              </a:tr>
              <a:tr h="239621">
                <a:tc>
                  <a:txBody>
                    <a:bodyPr/>
                    <a:lstStyle/>
                    <a:p>
                      <a:pPr algn="l" rtl="0" fontAlgn="ctr"/>
                      <a:r>
                        <a:rPr lang="en-GB" sz="1500" b="0" i="0" u="none" strike="noStrike" dirty="0">
                          <a:solidFill>
                            <a:schemeClr val="accent6">
                              <a:lumMod val="50000"/>
                            </a:schemeClr>
                          </a:solidFill>
                          <a:effectLst/>
                          <a:latin typeface="Abel" panose="02000506030000020004" pitchFamily="2" charset="0"/>
                        </a:rPr>
                        <a:t>FIREPLACES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Number of fireplaces</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459461642"/>
                  </a:ext>
                </a:extLst>
              </a:tr>
              <a:tr h="239621">
                <a:tc>
                  <a:txBody>
                    <a:bodyPr/>
                    <a:lstStyle/>
                    <a:p>
                      <a:pPr algn="l" rtl="0" fontAlgn="ctr"/>
                      <a:r>
                        <a:rPr lang="en-GB" sz="1500" b="0" i="0" u="none" strike="noStrike" dirty="0">
                          <a:solidFill>
                            <a:schemeClr val="accent6">
                              <a:lumMod val="50000"/>
                            </a:schemeClr>
                          </a:solidFill>
                          <a:effectLst/>
                          <a:latin typeface="Abel" panose="02000506030000020004" pitchFamily="2" charset="0"/>
                        </a:rPr>
                        <a:t>LANDAREA</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Land area of property (sqft)</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645334067"/>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LIVING_GBA</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Gross building area in square feet</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936114910"/>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LATITUDE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Latitude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579786334"/>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LONGITUDE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Longitude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89859254"/>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SALEDATE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Date of most recent sale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818808795"/>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X</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Longitude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189080662"/>
                  </a:ext>
                </a:extLst>
              </a:tr>
              <a:tr h="239621">
                <a:tc>
                  <a:txBody>
                    <a:bodyPr/>
                    <a:lstStyle/>
                    <a:p>
                      <a:pPr algn="l" rtl="0" fontAlgn="ctr"/>
                      <a:r>
                        <a:rPr lang="en-GB" sz="1500" b="0" i="0" u="none" strike="noStrike">
                          <a:solidFill>
                            <a:schemeClr val="accent6">
                              <a:lumMod val="50000"/>
                            </a:schemeClr>
                          </a:solidFill>
                          <a:effectLst/>
                          <a:latin typeface="Abel" panose="02000506030000020004" pitchFamily="2" charset="0"/>
                        </a:rPr>
                        <a:t>Y</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Latitude</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700686567"/>
                  </a:ext>
                </a:extLst>
              </a:tr>
              <a:tr h="350983">
                <a:tc>
                  <a:txBody>
                    <a:bodyPr/>
                    <a:lstStyle/>
                    <a:p>
                      <a:pPr algn="l" rtl="0" fontAlgn="ctr"/>
                      <a:r>
                        <a:rPr lang="en-GB" sz="1500" b="0" i="0" u="none" strike="noStrike" dirty="0">
                          <a:solidFill>
                            <a:schemeClr val="accent6">
                              <a:lumMod val="50000"/>
                            </a:schemeClr>
                          </a:solidFill>
                          <a:effectLst/>
                          <a:latin typeface="Abel" panose="02000506030000020004" pitchFamily="2" charset="0"/>
                        </a:rPr>
                        <a:t>GIS_LAST_MOD_DTTM</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Last modified data</a:t>
                      </a:r>
                    </a:p>
                  </a:txBody>
                  <a:tcPr marL="0" marR="0" marT="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022360025"/>
                  </a:ext>
                </a:extLst>
              </a:tr>
            </a:tbl>
          </a:graphicData>
        </a:graphic>
      </p:graphicFrame>
    </p:spTree>
    <p:extLst>
      <p:ext uri="{BB962C8B-B14F-4D97-AF65-F5344CB8AC3E}">
        <p14:creationId xmlns:p14="http://schemas.microsoft.com/office/powerpoint/2010/main" val="2466357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30"/>
          <p:cNvSpPr txBox="1">
            <a:spLocks noGrp="1"/>
          </p:cNvSpPr>
          <p:nvPr>
            <p:ph type="title"/>
          </p:nvPr>
        </p:nvSpPr>
        <p:spPr>
          <a:xfrm>
            <a:off x="1996975" y="11346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Data Description</a:t>
            </a:r>
            <a:endParaRPr b="1" dirty="0">
              <a:solidFill>
                <a:schemeClr val="accent6">
                  <a:lumMod val="50000"/>
                </a:schemeClr>
              </a:solidFill>
            </a:endParaRPr>
          </a:p>
        </p:txBody>
      </p:sp>
      <p:sp>
        <p:nvSpPr>
          <p:cNvPr id="6" name="Google Shape;335;p30">
            <a:extLst>
              <a:ext uri="{FF2B5EF4-FFF2-40B4-BE49-F238E27FC236}">
                <a16:creationId xmlns:a16="http://schemas.microsoft.com/office/drawing/2014/main" id="{94EC6F60-570E-45BE-83C1-8E4EBFDF3973}"/>
              </a:ext>
            </a:extLst>
          </p:cNvPr>
          <p:cNvSpPr txBox="1">
            <a:spLocks/>
          </p:cNvSpPr>
          <p:nvPr/>
        </p:nvSpPr>
        <p:spPr>
          <a:xfrm>
            <a:off x="1996975" y="544860"/>
            <a:ext cx="5150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US" dirty="0">
                <a:solidFill>
                  <a:schemeClr val="accent6"/>
                </a:solidFill>
              </a:rPr>
              <a:t>Categorical Features</a:t>
            </a:r>
          </a:p>
        </p:txBody>
      </p:sp>
      <p:graphicFrame>
        <p:nvGraphicFramePr>
          <p:cNvPr id="7" name="Table 6">
            <a:extLst>
              <a:ext uri="{FF2B5EF4-FFF2-40B4-BE49-F238E27FC236}">
                <a16:creationId xmlns:a16="http://schemas.microsoft.com/office/drawing/2014/main" id="{024C5A7E-EF98-964F-A737-F866E7805AA9}"/>
              </a:ext>
            </a:extLst>
          </p:cNvPr>
          <p:cNvGraphicFramePr>
            <a:graphicFrameLocks noGrp="1"/>
          </p:cNvGraphicFramePr>
          <p:nvPr>
            <p:extLst>
              <p:ext uri="{D42A27DB-BD31-4B8C-83A1-F6EECF244321}">
                <p14:modId xmlns:p14="http://schemas.microsoft.com/office/powerpoint/2010/main" val="508415574"/>
              </p:ext>
            </p:extLst>
          </p:nvPr>
        </p:nvGraphicFramePr>
        <p:xfrm>
          <a:off x="190487" y="976260"/>
          <a:ext cx="4285260" cy="3753668"/>
        </p:xfrm>
        <a:graphic>
          <a:graphicData uri="http://schemas.openxmlformats.org/drawingml/2006/table">
            <a:tbl>
              <a:tblPr firstRow="1" bandRow="1"/>
              <a:tblGrid>
                <a:gridCol w="1218744">
                  <a:extLst>
                    <a:ext uri="{9D8B030D-6E8A-4147-A177-3AD203B41FA5}">
                      <a16:colId xmlns:a16="http://schemas.microsoft.com/office/drawing/2014/main" val="289336298"/>
                    </a:ext>
                  </a:extLst>
                </a:gridCol>
                <a:gridCol w="3066516">
                  <a:extLst>
                    <a:ext uri="{9D8B030D-6E8A-4147-A177-3AD203B41FA5}">
                      <a16:colId xmlns:a16="http://schemas.microsoft.com/office/drawing/2014/main" val="2689740875"/>
                    </a:ext>
                  </a:extLst>
                </a:gridCol>
              </a:tblGrid>
              <a:tr h="173828">
                <a:tc>
                  <a:txBody>
                    <a:bodyPr/>
                    <a:lstStyle/>
                    <a:p>
                      <a:pPr algn="ctr" rtl="0" fontAlgn="ctr"/>
                      <a:r>
                        <a:rPr lang="en-GB" sz="1500" b="0" i="0" u="none" strike="noStrike">
                          <a:solidFill>
                            <a:srgbClr val="292C35"/>
                          </a:solidFill>
                          <a:effectLst/>
                          <a:latin typeface="Abel" panose="02000506030000020004" pitchFamily="2" charset="0"/>
                        </a:rPr>
                        <a:t>Feature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tc>
                  <a:txBody>
                    <a:bodyPr/>
                    <a:lstStyle/>
                    <a:p>
                      <a:pPr algn="ctr" rtl="0" fontAlgn="ctr"/>
                      <a:r>
                        <a:rPr lang="en-GB" sz="1500" b="0" i="0" u="none" strike="noStrike">
                          <a:solidFill>
                            <a:srgbClr val="292C35"/>
                          </a:solidFill>
                          <a:effectLst/>
                          <a:latin typeface="Abel" panose="02000506030000020004" pitchFamily="2" charset="0"/>
                        </a:rPr>
                        <a:t>Description</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extLst>
                  <a:ext uri="{0D108BD9-81ED-4DB2-BD59-A6C34878D82A}">
                    <a16:rowId xmlns:a16="http://schemas.microsoft.com/office/drawing/2014/main" val="3720601486"/>
                  </a:ext>
                </a:extLst>
              </a:tr>
              <a:tr h="173828">
                <a:tc>
                  <a:txBody>
                    <a:bodyPr/>
                    <a:lstStyle/>
                    <a:p>
                      <a:pPr algn="l" rtl="0" fontAlgn="ctr"/>
                      <a:r>
                        <a:rPr lang="en-GB" sz="1500" b="0" i="0" u="none" strike="noStrike" dirty="0">
                          <a:solidFill>
                            <a:schemeClr val="accent6">
                              <a:lumMod val="50000"/>
                            </a:schemeClr>
                          </a:solidFill>
                          <a:effectLst/>
                          <a:latin typeface="Abel" panose="02000506030000020004" pitchFamily="2" charset="0"/>
                        </a:rPr>
                        <a:t>USECODE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Property use code type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4028506148"/>
                  </a:ext>
                </a:extLst>
              </a:tr>
              <a:tr h="173828">
                <a:tc>
                  <a:txBody>
                    <a:bodyPr/>
                    <a:lstStyle/>
                    <a:p>
                      <a:pPr algn="l" rtl="0" fontAlgn="ctr"/>
                      <a:r>
                        <a:rPr lang="en-GB" sz="1500" b="0" i="0" u="none" strike="noStrike" dirty="0">
                          <a:solidFill>
                            <a:schemeClr val="accent6">
                              <a:lumMod val="50000"/>
                            </a:schemeClr>
                          </a:solidFill>
                          <a:effectLst/>
                          <a:latin typeface="Abel" panose="02000506030000020004" pitchFamily="2" charset="0"/>
                        </a:rPr>
                        <a:t>CMPLX_NUM</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Complex number</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73811816"/>
                  </a:ext>
                </a:extLst>
              </a:tr>
              <a:tr h="173828">
                <a:tc>
                  <a:txBody>
                    <a:bodyPr/>
                    <a:lstStyle/>
                    <a:p>
                      <a:pPr algn="l" rtl="0" fontAlgn="ctr"/>
                      <a:r>
                        <a:rPr lang="en-GB" sz="1500" b="0" i="0" u="none" strike="noStrike" dirty="0">
                          <a:solidFill>
                            <a:schemeClr val="accent6">
                              <a:lumMod val="50000"/>
                            </a:schemeClr>
                          </a:solidFill>
                          <a:effectLst/>
                          <a:latin typeface="Abel" panose="02000506030000020004" pitchFamily="2" charset="0"/>
                        </a:rPr>
                        <a:t>ZIPCODE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Zipcode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3021824561"/>
                  </a:ext>
                </a:extLst>
              </a:tr>
              <a:tr h="173828">
                <a:tc>
                  <a:txBody>
                    <a:bodyPr/>
                    <a:lstStyle/>
                    <a:p>
                      <a:pPr algn="l" rtl="0" fontAlgn="ctr"/>
                      <a:r>
                        <a:rPr lang="en-GB" sz="1500" b="0" i="0" u="none" strike="noStrike" dirty="0">
                          <a:solidFill>
                            <a:schemeClr val="accent6">
                              <a:lumMod val="50000"/>
                            </a:schemeClr>
                          </a:solidFill>
                          <a:effectLst/>
                          <a:latin typeface="Abel" panose="02000506030000020004" pitchFamily="2" charset="0"/>
                        </a:rPr>
                        <a:t>CENSUS_TRACT</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Census tract</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3539695955"/>
                  </a:ext>
                </a:extLst>
              </a:tr>
              <a:tr h="173828">
                <a:tc>
                  <a:txBody>
                    <a:bodyPr/>
                    <a:lstStyle/>
                    <a:p>
                      <a:pPr algn="l" rtl="0" fontAlgn="ctr"/>
                      <a:r>
                        <a:rPr lang="en-GB" sz="1500" b="0" i="0" u="none" strike="noStrike" dirty="0">
                          <a:solidFill>
                            <a:schemeClr val="accent6">
                              <a:lumMod val="50000"/>
                            </a:schemeClr>
                          </a:solidFill>
                          <a:effectLst/>
                          <a:latin typeface="Abel" panose="02000506030000020004" pitchFamily="2" charset="0"/>
                        </a:rPr>
                        <a:t>HEAT</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Heating type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567864388"/>
                  </a:ext>
                </a:extLst>
              </a:tr>
              <a:tr h="173828">
                <a:tc>
                  <a:txBody>
                    <a:bodyPr/>
                    <a:lstStyle/>
                    <a:p>
                      <a:pPr algn="l" rtl="0" fontAlgn="ctr"/>
                      <a:r>
                        <a:rPr lang="en-GB" sz="1500" b="0" i="0" u="none" strike="noStrike">
                          <a:solidFill>
                            <a:schemeClr val="accent6">
                              <a:lumMod val="50000"/>
                            </a:schemeClr>
                          </a:solidFill>
                          <a:effectLst/>
                          <a:latin typeface="Abel" panose="02000506030000020004" pitchFamily="2" charset="0"/>
                        </a:rPr>
                        <a:t>AC</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Air Conditioner availability (Y/N)</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855061682"/>
                  </a:ext>
                </a:extLst>
              </a:tr>
              <a:tr h="500899">
                <a:tc>
                  <a:txBody>
                    <a:bodyPr/>
                    <a:lstStyle/>
                    <a:p>
                      <a:pPr algn="l" rtl="0" fontAlgn="ctr"/>
                      <a:r>
                        <a:rPr lang="en-GB" sz="1500" b="0" i="0" u="none" strike="noStrike">
                          <a:solidFill>
                            <a:schemeClr val="accent6">
                              <a:lumMod val="50000"/>
                            </a:schemeClr>
                          </a:solidFill>
                          <a:effectLst/>
                          <a:latin typeface="Abel" panose="02000506030000020004" pitchFamily="2" charset="0"/>
                        </a:rPr>
                        <a:t>QUALIFIED</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Internally used indicator to reflect if a sale is representative of market value according to the office's internal criteria</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3719701085"/>
                  </a:ext>
                </a:extLst>
              </a:tr>
              <a:tr h="173828">
                <a:tc>
                  <a:txBody>
                    <a:bodyPr/>
                    <a:lstStyle/>
                    <a:p>
                      <a:pPr algn="l" rtl="0" fontAlgn="ctr"/>
                      <a:r>
                        <a:rPr lang="en-GB" sz="1500" b="0" i="0" u="none" strike="noStrike">
                          <a:solidFill>
                            <a:schemeClr val="accent6">
                              <a:lumMod val="50000"/>
                            </a:schemeClr>
                          </a:solidFill>
                          <a:effectLst/>
                          <a:latin typeface="Abel" panose="02000506030000020004" pitchFamily="2" charset="0"/>
                        </a:rPr>
                        <a:t>STYLE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Type of story</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82781576"/>
                  </a:ext>
                </a:extLst>
              </a:tr>
              <a:tr h="173828">
                <a:tc>
                  <a:txBody>
                    <a:bodyPr/>
                    <a:lstStyle/>
                    <a:p>
                      <a:pPr algn="l" rtl="0" fontAlgn="ctr"/>
                      <a:r>
                        <a:rPr lang="en-GB" sz="1500" b="0" i="0" u="none" strike="noStrike">
                          <a:solidFill>
                            <a:schemeClr val="accent6">
                              <a:lumMod val="50000"/>
                            </a:schemeClr>
                          </a:solidFill>
                          <a:effectLst/>
                          <a:latin typeface="Abel" panose="02000506030000020004" pitchFamily="2" charset="0"/>
                        </a:rPr>
                        <a:t>STRUCT</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Building structure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3490440429"/>
                  </a:ext>
                </a:extLst>
              </a:tr>
              <a:tr h="173828">
                <a:tc>
                  <a:txBody>
                    <a:bodyPr/>
                    <a:lstStyle/>
                    <a:p>
                      <a:pPr algn="l" rtl="0" fontAlgn="ctr"/>
                      <a:r>
                        <a:rPr lang="en-GB" sz="1500" b="0" i="0" u="none" strike="noStrike">
                          <a:solidFill>
                            <a:schemeClr val="accent6">
                              <a:lumMod val="50000"/>
                            </a:schemeClr>
                          </a:solidFill>
                          <a:effectLst/>
                          <a:latin typeface="Abel" panose="02000506030000020004" pitchFamily="2" charset="0"/>
                        </a:rPr>
                        <a:t>GRADE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Property Grade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995493724"/>
                  </a:ext>
                </a:extLst>
              </a:tr>
              <a:tr h="173828">
                <a:tc>
                  <a:txBody>
                    <a:bodyPr/>
                    <a:lstStyle/>
                    <a:p>
                      <a:pPr algn="l" rtl="0" fontAlgn="ctr"/>
                      <a:r>
                        <a:rPr lang="en-GB" sz="1500" b="0" i="0" u="none" strike="noStrike">
                          <a:solidFill>
                            <a:schemeClr val="accent6">
                              <a:lumMod val="50000"/>
                            </a:schemeClr>
                          </a:solidFill>
                          <a:effectLst/>
                          <a:latin typeface="Abel" panose="02000506030000020004" pitchFamily="2" charset="0"/>
                        </a:rPr>
                        <a:t>CNDTN</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Property Condition</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50786622"/>
                  </a:ext>
                </a:extLst>
              </a:tr>
              <a:tr h="173828">
                <a:tc>
                  <a:txBody>
                    <a:bodyPr/>
                    <a:lstStyle/>
                    <a:p>
                      <a:pPr algn="l" rtl="0" fontAlgn="ctr"/>
                      <a:r>
                        <a:rPr lang="en-GB" sz="1500" b="0" i="0" u="none" strike="noStrike">
                          <a:solidFill>
                            <a:schemeClr val="accent6">
                              <a:lumMod val="50000"/>
                            </a:schemeClr>
                          </a:solidFill>
                          <a:effectLst/>
                          <a:latin typeface="Abel" panose="02000506030000020004" pitchFamily="2" charset="0"/>
                        </a:rPr>
                        <a:t>EXTWALL</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Exterior wall type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3871952782"/>
                  </a:ext>
                </a:extLst>
              </a:tr>
              <a:tr h="173828">
                <a:tc>
                  <a:txBody>
                    <a:bodyPr/>
                    <a:lstStyle/>
                    <a:p>
                      <a:pPr algn="l" rtl="0" fontAlgn="ctr"/>
                      <a:r>
                        <a:rPr lang="en-GB" sz="1500" b="0" i="0" u="none" strike="noStrike">
                          <a:solidFill>
                            <a:schemeClr val="accent6">
                              <a:lumMod val="50000"/>
                            </a:schemeClr>
                          </a:solidFill>
                          <a:effectLst/>
                          <a:latin typeface="Abel" panose="02000506030000020004" pitchFamily="2" charset="0"/>
                        </a:rPr>
                        <a:t>ROOF</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Roof type</a:t>
                      </a:r>
                    </a:p>
                  </a:txBody>
                  <a:tcPr marL="6862" marR="6862" marT="686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823430856"/>
                  </a:ext>
                </a:extLst>
              </a:tr>
            </a:tbl>
          </a:graphicData>
        </a:graphic>
      </p:graphicFrame>
      <p:graphicFrame>
        <p:nvGraphicFramePr>
          <p:cNvPr id="8" name="Table 7">
            <a:extLst>
              <a:ext uri="{FF2B5EF4-FFF2-40B4-BE49-F238E27FC236}">
                <a16:creationId xmlns:a16="http://schemas.microsoft.com/office/drawing/2014/main" id="{9B1BB32C-C68D-5D4D-B139-3A6F533FEB5E}"/>
              </a:ext>
            </a:extLst>
          </p:cNvPr>
          <p:cNvGraphicFramePr>
            <a:graphicFrameLocks noGrp="1"/>
          </p:cNvGraphicFramePr>
          <p:nvPr>
            <p:extLst>
              <p:ext uri="{D42A27DB-BD31-4B8C-83A1-F6EECF244321}">
                <p14:modId xmlns:p14="http://schemas.microsoft.com/office/powerpoint/2010/main" val="3506817148"/>
              </p:ext>
            </p:extLst>
          </p:nvPr>
        </p:nvGraphicFramePr>
        <p:xfrm>
          <a:off x="4572000" y="976260"/>
          <a:ext cx="4381513" cy="3995023"/>
        </p:xfrm>
        <a:graphic>
          <a:graphicData uri="http://schemas.openxmlformats.org/drawingml/2006/table">
            <a:tbl>
              <a:tblPr firstRow="1" bandRow="1"/>
              <a:tblGrid>
                <a:gridCol w="1934678">
                  <a:extLst>
                    <a:ext uri="{9D8B030D-6E8A-4147-A177-3AD203B41FA5}">
                      <a16:colId xmlns:a16="http://schemas.microsoft.com/office/drawing/2014/main" val="3206659181"/>
                    </a:ext>
                  </a:extLst>
                </a:gridCol>
                <a:gridCol w="2446835">
                  <a:extLst>
                    <a:ext uri="{9D8B030D-6E8A-4147-A177-3AD203B41FA5}">
                      <a16:colId xmlns:a16="http://schemas.microsoft.com/office/drawing/2014/main" val="2995857640"/>
                    </a:ext>
                  </a:extLst>
                </a:gridCol>
              </a:tblGrid>
              <a:tr h="140130">
                <a:tc>
                  <a:txBody>
                    <a:bodyPr/>
                    <a:lstStyle/>
                    <a:p>
                      <a:pPr algn="ctr" rtl="0" fontAlgn="ctr"/>
                      <a:r>
                        <a:rPr lang="en-GB" sz="1500" b="0" i="0" u="none" strike="noStrike">
                          <a:solidFill>
                            <a:srgbClr val="292C35"/>
                          </a:solidFill>
                          <a:effectLst/>
                          <a:latin typeface="Abel" panose="02000506030000020004" pitchFamily="2" charset="0"/>
                        </a:rPr>
                        <a:t>Feature</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tc>
                  <a:txBody>
                    <a:bodyPr/>
                    <a:lstStyle/>
                    <a:p>
                      <a:pPr algn="ctr" rtl="0" fontAlgn="ctr"/>
                      <a:r>
                        <a:rPr lang="en-GB" sz="1500" b="0" i="0" u="none" strike="noStrike">
                          <a:solidFill>
                            <a:srgbClr val="292C35"/>
                          </a:solidFill>
                          <a:effectLst/>
                          <a:latin typeface="Abel" panose="02000506030000020004" pitchFamily="2" charset="0"/>
                        </a:rPr>
                        <a:t>Description</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DCAE52"/>
                    </a:solidFill>
                  </a:tcPr>
                </a:tc>
                <a:extLst>
                  <a:ext uri="{0D108BD9-81ED-4DB2-BD59-A6C34878D82A}">
                    <a16:rowId xmlns:a16="http://schemas.microsoft.com/office/drawing/2014/main" val="421525646"/>
                  </a:ext>
                </a:extLst>
              </a:tr>
              <a:tr h="140130">
                <a:tc>
                  <a:txBody>
                    <a:bodyPr/>
                    <a:lstStyle/>
                    <a:p>
                      <a:pPr algn="l" rtl="0" fontAlgn="ctr"/>
                      <a:r>
                        <a:rPr lang="en-GB" sz="1500" b="0" i="0" u="none" strike="noStrike" dirty="0">
                          <a:solidFill>
                            <a:schemeClr val="accent6">
                              <a:lumMod val="50000"/>
                            </a:schemeClr>
                          </a:solidFill>
                          <a:effectLst/>
                          <a:latin typeface="Abel" panose="02000506030000020004" pitchFamily="2" charset="0"/>
                        </a:rPr>
                        <a:t>INTWALL</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Interior wall type</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95960043"/>
                  </a:ext>
                </a:extLst>
              </a:tr>
              <a:tr h="140130">
                <a:tc>
                  <a:txBody>
                    <a:bodyPr/>
                    <a:lstStyle/>
                    <a:p>
                      <a:pPr algn="l" rtl="0" fontAlgn="ctr"/>
                      <a:r>
                        <a:rPr lang="en-GB" sz="1500" b="0" i="0" u="none" strike="noStrike" dirty="0">
                          <a:solidFill>
                            <a:schemeClr val="accent6">
                              <a:lumMod val="50000"/>
                            </a:schemeClr>
                          </a:solidFill>
                          <a:effectLst/>
                          <a:latin typeface="Abel" panose="02000506030000020004" pitchFamily="2" charset="0"/>
                        </a:rPr>
                        <a:t>SOURCE</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Raw data source</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07624425"/>
                  </a:ext>
                </a:extLst>
              </a:tr>
              <a:tr h="140130">
                <a:tc>
                  <a:txBody>
                    <a:bodyPr/>
                    <a:lstStyle/>
                    <a:p>
                      <a:pPr algn="l" rtl="0" fontAlgn="ctr"/>
                      <a:r>
                        <a:rPr lang="en-GB" sz="1500" b="0" i="0" u="none" strike="noStrike" dirty="0">
                          <a:solidFill>
                            <a:schemeClr val="accent6">
                              <a:lumMod val="50000"/>
                            </a:schemeClr>
                          </a:solidFill>
                          <a:effectLst/>
                          <a:latin typeface="Abel" panose="02000506030000020004" pitchFamily="2" charset="0"/>
                        </a:rPr>
                        <a:t>FULLADDRESS</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Full street address</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627529163"/>
                  </a:ext>
                </a:extLst>
              </a:tr>
              <a:tr h="140130">
                <a:tc>
                  <a:txBody>
                    <a:bodyPr/>
                    <a:lstStyle/>
                    <a:p>
                      <a:pPr algn="l" rtl="0" fontAlgn="ctr"/>
                      <a:r>
                        <a:rPr lang="en-GB" sz="1500" b="0" i="0" u="none" strike="noStrike" dirty="0">
                          <a:solidFill>
                            <a:schemeClr val="accent6">
                              <a:lumMod val="50000"/>
                            </a:schemeClr>
                          </a:solidFill>
                          <a:effectLst/>
                          <a:latin typeface="Abel" panose="02000506030000020004" pitchFamily="2" charset="0"/>
                        </a:rPr>
                        <a:t>CITY</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City</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866526150"/>
                  </a:ext>
                </a:extLst>
              </a:tr>
              <a:tr h="140130">
                <a:tc>
                  <a:txBody>
                    <a:bodyPr/>
                    <a:lstStyle/>
                    <a:p>
                      <a:pPr algn="l" rtl="0" fontAlgn="ctr"/>
                      <a:r>
                        <a:rPr lang="en-GB" sz="1500" b="0" i="0" u="none" strike="noStrike" dirty="0">
                          <a:solidFill>
                            <a:schemeClr val="accent6">
                              <a:lumMod val="50000"/>
                            </a:schemeClr>
                          </a:solidFill>
                          <a:effectLst/>
                          <a:latin typeface="Abel" panose="02000506030000020004" pitchFamily="2" charset="0"/>
                        </a:rPr>
                        <a:t>STATE</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a:solidFill>
                            <a:schemeClr val="accent6">
                              <a:lumMod val="50000"/>
                            </a:schemeClr>
                          </a:solidFill>
                          <a:effectLst/>
                          <a:latin typeface="Abel" panose="02000506030000020004" pitchFamily="2" charset="0"/>
                        </a:rPr>
                        <a:t>State</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462465876"/>
                  </a:ext>
                </a:extLst>
              </a:tr>
              <a:tr h="271039">
                <a:tc>
                  <a:txBody>
                    <a:bodyPr/>
                    <a:lstStyle/>
                    <a:p>
                      <a:pPr algn="l" rtl="0" fontAlgn="ctr"/>
                      <a:r>
                        <a:rPr lang="en-GB" sz="1500" b="0" i="0" u="none" strike="noStrike" dirty="0">
                          <a:solidFill>
                            <a:schemeClr val="accent6">
                              <a:lumMod val="50000"/>
                            </a:schemeClr>
                          </a:solidFill>
                          <a:effectLst/>
                          <a:latin typeface="Abel" panose="02000506030000020004" pitchFamily="2" charset="0"/>
                        </a:rPr>
                        <a:t>NATIONALGRID</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Address location national grid coordinate spatial address</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745584048"/>
                  </a:ext>
                </a:extLst>
              </a:tr>
              <a:tr h="140130">
                <a:tc>
                  <a:txBody>
                    <a:bodyPr/>
                    <a:lstStyle/>
                    <a:p>
                      <a:pPr algn="l" rtl="0" fontAlgn="ctr"/>
                      <a:r>
                        <a:rPr lang="en-GB" sz="1500" b="0" i="0" u="none" strike="noStrike">
                          <a:solidFill>
                            <a:schemeClr val="accent6">
                              <a:lumMod val="50000"/>
                            </a:schemeClr>
                          </a:solidFill>
                          <a:effectLst/>
                          <a:latin typeface="Abel" panose="02000506030000020004" pitchFamily="2" charset="0"/>
                        </a:rPr>
                        <a:t>ASSESSMENT_NBHD</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err="1">
                          <a:solidFill>
                            <a:schemeClr val="accent6">
                              <a:lumMod val="50000"/>
                            </a:schemeClr>
                          </a:solidFill>
                          <a:effectLst/>
                          <a:latin typeface="Abel" panose="02000506030000020004" pitchFamily="2" charset="0"/>
                        </a:rPr>
                        <a:t>Neighborhood</a:t>
                      </a:r>
                      <a:r>
                        <a:rPr lang="en-GB" sz="1500" b="0" i="0" u="none" strike="noStrike" dirty="0">
                          <a:solidFill>
                            <a:schemeClr val="accent6">
                              <a:lumMod val="50000"/>
                            </a:schemeClr>
                          </a:solidFill>
                          <a:effectLst/>
                          <a:latin typeface="Abel" panose="02000506030000020004" pitchFamily="2" charset="0"/>
                        </a:rPr>
                        <a:t> ID</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22559166"/>
                  </a:ext>
                </a:extLst>
              </a:tr>
              <a:tr h="271039">
                <a:tc>
                  <a:txBody>
                    <a:bodyPr/>
                    <a:lstStyle/>
                    <a:p>
                      <a:pPr algn="l" rtl="0" fontAlgn="ctr"/>
                      <a:r>
                        <a:rPr lang="en-GB" sz="1500" b="0" i="0" u="none" strike="noStrike">
                          <a:solidFill>
                            <a:schemeClr val="accent6">
                              <a:lumMod val="50000"/>
                            </a:schemeClr>
                          </a:solidFill>
                          <a:effectLst/>
                          <a:latin typeface="Abel" panose="02000506030000020004" pitchFamily="2" charset="0"/>
                        </a:rPr>
                        <a:t>ASSESSMENT_SUBNBHD</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err="1">
                          <a:solidFill>
                            <a:schemeClr val="accent6">
                              <a:lumMod val="50000"/>
                            </a:schemeClr>
                          </a:solidFill>
                          <a:effectLst/>
                          <a:latin typeface="Abel" panose="02000506030000020004" pitchFamily="2" charset="0"/>
                        </a:rPr>
                        <a:t>Subneighborhood</a:t>
                      </a:r>
                      <a:r>
                        <a:rPr lang="en-GB" sz="1500" b="0" i="0" u="none" strike="noStrike" dirty="0">
                          <a:solidFill>
                            <a:schemeClr val="accent6">
                              <a:lumMod val="50000"/>
                            </a:schemeClr>
                          </a:solidFill>
                          <a:effectLst/>
                          <a:latin typeface="Abel" panose="02000506030000020004" pitchFamily="2" charset="0"/>
                        </a:rPr>
                        <a:t> ID</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09624651"/>
                  </a:ext>
                </a:extLst>
              </a:tr>
              <a:tr h="140130">
                <a:tc>
                  <a:txBody>
                    <a:bodyPr/>
                    <a:lstStyle/>
                    <a:p>
                      <a:pPr algn="l" rtl="0" fontAlgn="ctr"/>
                      <a:r>
                        <a:rPr lang="en-GB" sz="1500" b="0" i="0" u="none" strike="noStrike">
                          <a:solidFill>
                            <a:schemeClr val="accent6">
                              <a:lumMod val="50000"/>
                            </a:schemeClr>
                          </a:solidFill>
                          <a:effectLst/>
                          <a:latin typeface="Abel" panose="02000506030000020004" pitchFamily="2" charset="0"/>
                        </a:rPr>
                        <a:t>CENSUS_BLOCK</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Census block</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458971447"/>
                  </a:ext>
                </a:extLst>
              </a:tr>
              <a:tr h="271039">
                <a:tc>
                  <a:txBody>
                    <a:bodyPr/>
                    <a:lstStyle/>
                    <a:p>
                      <a:pPr algn="l" rtl="0" fontAlgn="ctr"/>
                      <a:r>
                        <a:rPr lang="en-GB" sz="1500" b="0" i="0" u="none" strike="noStrike">
                          <a:solidFill>
                            <a:schemeClr val="accent6">
                              <a:lumMod val="50000"/>
                            </a:schemeClr>
                          </a:solidFill>
                          <a:effectLst/>
                          <a:latin typeface="Abel" panose="02000506030000020004" pitchFamily="2" charset="0"/>
                        </a:rPr>
                        <a:t>WARD</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Ward (district is divided into eight wards, each with approximately 75,000 residents)</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80247295"/>
                  </a:ext>
                </a:extLst>
              </a:tr>
              <a:tr h="271039">
                <a:tc>
                  <a:txBody>
                    <a:bodyPr/>
                    <a:lstStyle/>
                    <a:p>
                      <a:pPr algn="l" rtl="0" fontAlgn="ctr"/>
                      <a:r>
                        <a:rPr lang="en-GB" sz="1500" b="0" i="0" u="none" strike="noStrike">
                          <a:solidFill>
                            <a:schemeClr val="accent6">
                              <a:lumMod val="50000"/>
                            </a:schemeClr>
                          </a:solidFill>
                          <a:effectLst/>
                          <a:latin typeface="Abel" panose="02000506030000020004" pitchFamily="2" charset="0"/>
                        </a:rPr>
                        <a:t>SQUARE</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Square (Part of Square Suffix Lot (SSL) an address identifier in DC)</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25439833"/>
                  </a:ext>
                </a:extLst>
              </a:tr>
              <a:tr h="140130">
                <a:tc>
                  <a:txBody>
                    <a:bodyPr/>
                    <a:lstStyle/>
                    <a:p>
                      <a:pPr algn="l" rtl="0" fontAlgn="ctr"/>
                      <a:r>
                        <a:rPr lang="en-GB" sz="1500" b="0" i="0" u="none" strike="noStrike">
                          <a:solidFill>
                            <a:schemeClr val="accent6">
                              <a:lumMod val="50000"/>
                            </a:schemeClr>
                          </a:solidFill>
                          <a:effectLst/>
                          <a:latin typeface="Abel" panose="02000506030000020004" pitchFamily="2" charset="0"/>
                        </a:rPr>
                        <a:t>QUADRANT</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l" rtl="0" fontAlgn="ctr"/>
                      <a:r>
                        <a:rPr lang="en-GB" sz="1500" b="0" i="0" u="none" strike="noStrike" dirty="0">
                          <a:solidFill>
                            <a:schemeClr val="accent6">
                              <a:lumMod val="50000"/>
                            </a:schemeClr>
                          </a:solidFill>
                          <a:effectLst/>
                          <a:latin typeface="Abel" panose="02000506030000020004" pitchFamily="2" charset="0"/>
                        </a:rPr>
                        <a:t>City quadrant (NE, SE, SW, NW)</a:t>
                      </a:r>
                    </a:p>
                  </a:txBody>
                  <a:tcPr marL="5532" marR="5532" marT="5532"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1107366"/>
                  </a:ext>
                </a:extLst>
              </a:tr>
            </a:tbl>
          </a:graphicData>
        </a:graphic>
      </p:graphicFrame>
    </p:spTree>
    <p:extLst>
      <p:ext uri="{BB962C8B-B14F-4D97-AF65-F5344CB8AC3E}">
        <p14:creationId xmlns:p14="http://schemas.microsoft.com/office/powerpoint/2010/main" val="3758119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5"/>
          <p:cNvSpPr txBox="1">
            <a:spLocks noGrp="1"/>
          </p:cNvSpPr>
          <p:nvPr>
            <p:ph type="title"/>
          </p:nvPr>
        </p:nvSpPr>
        <p:spPr>
          <a:xfrm>
            <a:off x="2716500" y="275378"/>
            <a:ext cx="3711000" cy="39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6">
                    <a:lumMod val="50000"/>
                  </a:schemeClr>
                </a:solidFill>
              </a:rPr>
              <a:t>Splitting Dataset</a:t>
            </a:r>
            <a:endParaRPr sz="2400" b="1" dirty="0">
              <a:solidFill>
                <a:schemeClr val="accent6">
                  <a:lumMod val="50000"/>
                </a:schemeClr>
              </a:solidFill>
            </a:endParaRPr>
          </a:p>
        </p:txBody>
      </p:sp>
      <p:sp>
        <p:nvSpPr>
          <p:cNvPr id="399" name="Google Shape;399;p35"/>
          <p:cNvSpPr txBox="1">
            <a:spLocks noGrp="1"/>
          </p:cNvSpPr>
          <p:nvPr>
            <p:ph type="subTitle" idx="1"/>
          </p:nvPr>
        </p:nvSpPr>
        <p:spPr>
          <a:xfrm>
            <a:off x="1986000" y="2942472"/>
            <a:ext cx="5172000" cy="131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Before we do EDA and preprocessing, we split the data based on SALEDATE to simulate real world condition, where we have past data to predict the future.</a:t>
            </a:r>
            <a:endParaRPr dirty="0"/>
          </a:p>
        </p:txBody>
      </p:sp>
      <p:grpSp>
        <p:nvGrpSpPr>
          <p:cNvPr id="12" name="Group 11">
            <a:extLst>
              <a:ext uri="{FF2B5EF4-FFF2-40B4-BE49-F238E27FC236}">
                <a16:creationId xmlns:a16="http://schemas.microsoft.com/office/drawing/2014/main" id="{A399AAA3-0112-9D4F-9E73-47A09C991541}"/>
              </a:ext>
            </a:extLst>
          </p:cNvPr>
          <p:cNvGrpSpPr/>
          <p:nvPr/>
        </p:nvGrpSpPr>
        <p:grpSpPr>
          <a:xfrm>
            <a:off x="2259531" y="2277692"/>
            <a:ext cx="4624938" cy="240631"/>
            <a:chOff x="1520792" y="1607418"/>
            <a:chExt cx="4624938" cy="240631"/>
          </a:xfrm>
        </p:grpSpPr>
        <p:cxnSp>
          <p:nvCxnSpPr>
            <p:cNvPr id="6" name="Straight Connector 5">
              <a:extLst>
                <a:ext uri="{FF2B5EF4-FFF2-40B4-BE49-F238E27FC236}">
                  <a16:creationId xmlns:a16="http://schemas.microsoft.com/office/drawing/2014/main" id="{AE818D27-F7C7-BD40-8A6F-8CFBF3C4CD9A}"/>
                </a:ext>
              </a:extLst>
            </p:cNvPr>
            <p:cNvCxnSpPr>
              <a:cxnSpLocks/>
            </p:cNvCxnSpPr>
            <p:nvPr/>
          </p:nvCxnSpPr>
          <p:spPr>
            <a:xfrm>
              <a:off x="1626669" y="1727734"/>
              <a:ext cx="4398746"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5DA5059-993F-354B-9A3E-61119F7663C1}"/>
                </a:ext>
              </a:extLst>
            </p:cNvPr>
            <p:cNvSpPr/>
            <p:nvPr/>
          </p:nvSpPr>
          <p:spPr>
            <a:xfrm>
              <a:off x="1520792" y="1607418"/>
              <a:ext cx="240630" cy="2406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895C970-649A-F04E-8F42-25B56253537F}"/>
                </a:ext>
              </a:extLst>
            </p:cNvPr>
            <p:cNvSpPr/>
            <p:nvPr/>
          </p:nvSpPr>
          <p:spPr>
            <a:xfrm>
              <a:off x="5905099" y="1607418"/>
              <a:ext cx="240631" cy="2406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399;p35">
            <a:extLst>
              <a:ext uri="{FF2B5EF4-FFF2-40B4-BE49-F238E27FC236}">
                <a16:creationId xmlns:a16="http://schemas.microsoft.com/office/drawing/2014/main" id="{A96BB64A-1A69-D745-BF9D-E570F334549E}"/>
              </a:ext>
            </a:extLst>
          </p:cNvPr>
          <p:cNvSpPr txBox="1">
            <a:spLocks/>
          </p:cNvSpPr>
          <p:nvPr/>
        </p:nvSpPr>
        <p:spPr>
          <a:xfrm>
            <a:off x="1580950" y="2257733"/>
            <a:ext cx="731520" cy="3123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None/>
              <a:defRPr sz="16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9pPr>
          </a:lstStyle>
          <a:p>
            <a:pPr marL="0" indent="0"/>
            <a:r>
              <a:rPr lang="en-GB" dirty="0">
                <a:solidFill>
                  <a:schemeClr val="accent5"/>
                </a:solidFill>
              </a:rPr>
              <a:t>1947</a:t>
            </a:r>
          </a:p>
        </p:txBody>
      </p:sp>
      <p:sp>
        <p:nvSpPr>
          <p:cNvPr id="17" name="Google Shape;399;p35">
            <a:extLst>
              <a:ext uri="{FF2B5EF4-FFF2-40B4-BE49-F238E27FC236}">
                <a16:creationId xmlns:a16="http://schemas.microsoft.com/office/drawing/2014/main" id="{CE8822AF-4CB0-664D-B512-4451C585FCF4}"/>
              </a:ext>
            </a:extLst>
          </p:cNvPr>
          <p:cNvSpPr txBox="1">
            <a:spLocks/>
          </p:cNvSpPr>
          <p:nvPr/>
        </p:nvSpPr>
        <p:spPr>
          <a:xfrm>
            <a:off x="6884469" y="2257733"/>
            <a:ext cx="731520" cy="3123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None/>
              <a:defRPr sz="16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9pPr>
          </a:lstStyle>
          <a:p>
            <a:pPr marL="0" indent="0"/>
            <a:r>
              <a:rPr lang="en-GB" dirty="0">
                <a:solidFill>
                  <a:schemeClr val="accent5"/>
                </a:solidFill>
              </a:rPr>
              <a:t>2018</a:t>
            </a:r>
          </a:p>
        </p:txBody>
      </p:sp>
      <p:cxnSp>
        <p:nvCxnSpPr>
          <p:cNvPr id="18" name="Straight Connector 17">
            <a:extLst>
              <a:ext uri="{FF2B5EF4-FFF2-40B4-BE49-F238E27FC236}">
                <a16:creationId xmlns:a16="http://schemas.microsoft.com/office/drawing/2014/main" id="{048A15B3-3F2A-2343-917F-F12B9D1B1D79}"/>
              </a:ext>
            </a:extLst>
          </p:cNvPr>
          <p:cNvCxnSpPr>
            <a:cxnSpLocks/>
          </p:cNvCxnSpPr>
          <p:nvPr/>
        </p:nvCxnSpPr>
        <p:spPr>
          <a:xfrm>
            <a:off x="5515276" y="1843315"/>
            <a:ext cx="0" cy="824729"/>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FBC82F1-68ED-5A41-B6BD-ED60FD9D2C83}"/>
              </a:ext>
            </a:extLst>
          </p:cNvPr>
          <p:cNvCxnSpPr>
            <a:cxnSpLocks/>
          </p:cNvCxnSpPr>
          <p:nvPr/>
        </p:nvCxnSpPr>
        <p:spPr>
          <a:xfrm>
            <a:off x="2365408" y="2133313"/>
            <a:ext cx="3149868" cy="0"/>
          </a:xfrm>
          <a:prstGeom prst="straightConnector1">
            <a:avLst/>
          </a:prstGeom>
          <a:ln w="28575">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3ECB92D-0274-604C-B6C0-C6525A09F23C}"/>
              </a:ext>
            </a:extLst>
          </p:cNvPr>
          <p:cNvCxnSpPr>
            <a:cxnSpLocks/>
          </p:cNvCxnSpPr>
          <p:nvPr/>
        </p:nvCxnSpPr>
        <p:spPr>
          <a:xfrm>
            <a:off x="5515276" y="2133313"/>
            <a:ext cx="1248878" cy="0"/>
          </a:xfrm>
          <a:prstGeom prst="straightConnector1">
            <a:avLst/>
          </a:prstGeom>
          <a:ln w="28575">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Google Shape;399;p35">
            <a:extLst>
              <a:ext uri="{FF2B5EF4-FFF2-40B4-BE49-F238E27FC236}">
                <a16:creationId xmlns:a16="http://schemas.microsoft.com/office/drawing/2014/main" id="{DB7A6EF7-C72B-764E-AACD-2051A4AE74D9}"/>
              </a:ext>
            </a:extLst>
          </p:cNvPr>
          <p:cNvSpPr txBox="1">
            <a:spLocks/>
          </p:cNvSpPr>
          <p:nvPr/>
        </p:nvSpPr>
        <p:spPr>
          <a:xfrm>
            <a:off x="3193182" y="1843315"/>
            <a:ext cx="976959" cy="461665"/>
          </a:xfrm>
          <a:prstGeom prst="rect">
            <a:avLst/>
          </a:prstGeom>
          <a:solidFill>
            <a:srgbClr val="292C35"/>
          </a:solid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None/>
              <a:defRPr sz="16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9pPr>
          </a:lstStyle>
          <a:p>
            <a:pPr marL="0" indent="0"/>
            <a:r>
              <a:rPr lang="en-GB" sz="1500" dirty="0">
                <a:solidFill>
                  <a:schemeClr val="accent5"/>
                </a:solidFill>
              </a:rPr>
              <a:t>Dev set</a:t>
            </a:r>
          </a:p>
          <a:p>
            <a:pPr marL="0" indent="0"/>
            <a:r>
              <a:rPr lang="en-GB" sz="1500" dirty="0">
                <a:solidFill>
                  <a:schemeClr val="accent5"/>
                </a:solidFill>
              </a:rPr>
              <a:t>80%</a:t>
            </a:r>
          </a:p>
        </p:txBody>
      </p:sp>
      <p:sp>
        <p:nvSpPr>
          <p:cNvPr id="31" name="Google Shape;399;p35">
            <a:extLst>
              <a:ext uri="{FF2B5EF4-FFF2-40B4-BE49-F238E27FC236}">
                <a16:creationId xmlns:a16="http://schemas.microsoft.com/office/drawing/2014/main" id="{6B47E791-054D-2947-B9BD-140E4D12ACEC}"/>
              </a:ext>
            </a:extLst>
          </p:cNvPr>
          <p:cNvSpPr txBox="1">
            <a:spLocks/>
          </p:cNvSpPr>
          <p:nvPr/>
        </p:nvSpPr>
        <p:spPr>
          <a:xfrm>
            <a:off x="5710798" y="1851171"/>
            <a:ext cx="834376" cy="461665"/>
          </a:xfrm>
          <a:prstGeom prst="rect">
            <a:avLst/>
          </a:prstGeom>
          <a:solidFill>
            <a:srgbClr val="292C35"/>
          </a:solid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None/>
              <a:defRPr sz="16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9pPr>
          </a:lstStyle>
          <a:p>
            <a:pPr marL="0" indent="0"/>
            <a:r>
              <a:rPr lang="en-GB" sz="1500" dirty="0">
                <a:solidFill>
                  <a:schemeClr val="accent5"/>
                </a:solidFill>
              </a:rPr>
              <a:t>Test set</a:t>
            </a:r>
          </a:p>
          <a:p>
            <a:pPr marL="0" indent="0"/>
            <a:r>
              <a:rPr lang="en-GB" sz="1500" dirty="0">
                <a:solidFill>
                  <a:schemeClr val="accent5"/>
                </a:solidFill>
              </a:rPr>
              <a:t>20%</a:t>
            </a:r>
          </a:p>
        </p:txBody>
      </p:sp>
      <p:sp>
        <p:nvSpPr>
          <p:cNvPr id="32" name="Google Shape;399;p35">
            <a:extLst>
              <a:ext uri="{FF2B5EF4-FFF2-40B4-BE49-F238E27FC236}">
                <a16:creationId xmlns:a16="http://schemas.microsoft.com/office/drawing/2014/main" id="{0A901D4B-963B-B34E-AAFF-BD45A2669870}"/>
              </a:ext>
            </a:extLst>
          </p:cNvPr>
          <p:cNvSpPr txBox="1">
            <a:spLocks/>
          </p:cNvSpPr>
          <p:nvPr/>
        </p:nvSpPr>
        <p:spPr>
          <a:xfrm>
            <a:off x="3940342" y="1206625"/>
            <a:ext cx="1459821" cy="4246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Montserrat"/>
              <a:buNone/>
              <a:defRPr sz="16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None/>
              <a:defRPr sz="1400" b="0" i="0" u="none" strike="noStrike" cap="none">
                <a:solidFill>
                  <a:schemeClr val="accent3"/>
                </a:solidFill>
                <a:latin typeface="Montserrat"/>
                <a:ea typeface="Montserrat"/>
                <a:cs typeface="Montserrat"/>
                <a:sym typeface="Montserrat"/>
              </a:defRPr>
            </a:lvl9pPr>
          </a:lstStyle>
          <a:p>
            <a:pPr marL="0" indent="0"/>
            <a:r>
              <a:rPr lang="en-GB" b="1" dirty="0">
                <a:solidFill>
                  <a:schemeClr val="accent5"/>
                </a:solidFill>
              </a:rPr>
              <a:t>SALEDATE</a:t>
            </a:r>
          </a:p>
        </p:txBody>
      </p:sp>
    </p:spTree>
    <p:extLst>
      <p:ext uri="{BB962C8B-B14F-4D97-AF65-F5344CB8AC3E}">
        <p14:creationId xmlns:p14="http://schemas.microsoft.com/office/powerpoint/2010/main" val="1846109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92" name="Google Shape;692;p50"/>
          <p:cNvSpPr txBox="1">
            <a:spLocks noGrp="1"/>
          </p:cNvSpPr>
          <p:nvPr>
            <p:ph type="title"/>
          </p:nvPr>
        </p:nvSpPr>
        <p:spPr>
          <a:xfrm>
            <a:off x="1800616" y="201279"/>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Price Distribution</a:t>
            </a:r>
            <a:endParaRPr b="1" dirty="0">
              <a:solidFill>
                <a:schemeClr val="accent6">
                  <a:lumMod val="50000"/>
                </a:schemeClr>
              </a:solidFill>
            </a:endParaRPr>
          </a:p>
        </p:txBody>
      </p:sp>
      <p:pic>
        <p:nvPicPr>
          <p:cNvPr id="12" name="Picture 11">
            <a:extLst>
              <a:ext uri="{FF2B5EF4-FFF2-40B4-BE49-F238E27FC236}">
                <a16:creationId xmlns:a16="http://schemas.microsoft.com/office/drawing/2014/main" id="{D07BB81C-BD2E-1045-AEB4-542A7D80D20A}"/>
              </a:ext>
            </a:extLst>
          </p:cNvPr>
          <p:cNvPicPr>
            <a:picLocks noChangeAspect="1"/>
          </p:cNvPicPr>
          <p:nvPr/>
        </p:nvPicPr>
        <p:blipFill>
          <a:blip r:embed="rId3"/>
          <a:stretch>
            <a:fillRect/>
          </a:stretch>
        </p:blipFill>
        <p:spPr>
          <a:xfrm>
            <a:off x="387350" y="725555"/>
            <a:ext cx="8369300" cy="3327400"/>
          </a:xfrm>
          <a:prstGeom prst="rect">
            <a:avLst/>
          </a:prstGeom>
        </p:spPr>
      </p:pic>
      <p:sp>
        <p:nvSpPr>
          <p:cNvPr id="55" name="Google Shape;774;p52">
            <a:extLst>
              <a:ext uri="{FF2B5EF4-FFF2-40B4-BE49-F238E27FC236}">
                <a16:creationId xmlns:a16="http://schemas.microsoft.com/office/drawing/2014/main" id="{3AD4D7D3-11DC-2D4E-9C37-1829255C5A38}"/>
              </a:ext>
            </a:extLst>
          </p:cNvPr>
          <p:cNvSpPr txBox="1">
            <a:spLocks/>
          </p:cNvSpPr>
          <p:nvPr/>
        </p:nvSpPr>
        <p:spPr>
          <a:xfrm>
            <a:off x="561366" y="4201755"/>
            <a:ext cx="8332567" cy="740466"/>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US" sz="1500" dirty="0">
                <a:solidFill>
                  <a:schemeClr val="accent6">
                    <a:lumMod val="50000"/>
                  </a:schemeClr>
                </a:solidFill>
              </a:rPr>
              <a:t>The chart shows the distribution of the price appears to be </a:t>
            </a:r>
            <a:r>
              <a:rPr lang="en-US" sz="1500" b="1" dirty="0">
                <a:solidFill>
                  <a:schemeClr val="accent6">
                    <a:lumMod val="50000"/>
                  </a:schemeClr>
                </a:solidFill>
              </a:rPr>
              <a:t>right-skewed</a:t>
            </a:r>
            <a:r>
              <a:rPr lang="en-US" sz="1500" dirty="0">
                <a:solidFill>
                  <a:schemeClr val="accent6">
                    <a:lumMod val="50000"/>
                  </a:schemeClr>
                </a:solidFill>
              </a:rPr>
              <a:t>. The range of the most expensive properties to the median, seems to be far higher than the gap to the lowest. This can reflect to the inequality of DC citizen.</a:t>
            </a:r>
          </a:p>
        </p:txBody>
      </p:sp>
    </p:spTree>
    <p:extLst>
      <p:ext uri="{BB962C8B-B14F-4D97-AF65-F5344CB8AC3E}">
        <p14:creationId xmlns:p14="http://schemas.microsoft.com/office/powerpoint/2010/main" val="579541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4"/>
          <p:cNvSpPr txBox="1">
            <a:spLocks noGrp="1"/>
          </p:cNvSpPr>
          <p:nvPr>
            <p:ph type="title"/>
          </p:nvPr>
        </p:nvSpPr>
        <p:spPr>
          <a:xfrm>
            <a:off x="1996975" y="241326"/>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Price Mapping by Location</a:t>
            </a:r>
            <a:endParaRPr b="1" dirty="0">
              <a:solidFill>
                <a:schemeClr val="accent6">
                  <a:lumMod val="50000"/>
                </a:schemeClr>
              </a:solidFill>
            </a:endParaRPr>
          </a:p>
        </p:txBody>
      </p:sp>
      <p:sp>
        <p:nvSpPr>
          <p:cNvPr id="5" name="Google Shape;774;p52">
            <a:extLst>
              <a:ext uri="{FF2B5EF4-FFF2-40B4-BE49-F238E27FC236}">
                <a16:creationId xmlns:a16="http://schemas.microsoft.com/office/drawing/2014/main" id="{679390D8-C731-8E45-8826-7FC8DF2399AC}"/>
              </a:ext>
            </a:extLst>
          </p:cNvPr>
          <p:cNvSpPr txBox="1">
            <a:spLocks/>
          </p:cNvSpPr>
          <p:nvPr/>
        </p:nvSpPr>
        <p:spPr>
          <a:xfrm>
            <a:off x="261282" y="4011662"/>
            <a:ext cx="8332567" cy="807865"/>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lgn="ctr">
              <a:buNone/>
            </a:pPr>
            <a:endParaRPr lang="en-US" sz="1500" dirty="0">
              <a:solidFill>
                <a:schemeClr val="accent6">
                  <a:lumMod val="50000"/>
                </a:schemeClr>
              </a:solidFill>
            </a:endParaRPr>
          </a:p>
          <a:p>
            <a:pPr marL="139700" indent="0" algn="ctr">
              <a:buNone/>
            </a:pPr>
            <a:r>
              <a:rPr lang="en-US" sz="1500" dirty="0">
                <a:solidFill>
                  <a:schemeClr val="accent6">
                    <a:lumMod val="50000"/>
                  </a:schemeClr>
                </a:solidFill>
              </a:rPr>
              <a:t>The left map indicates the </a:t>
            </a:r>
            <a:r>
              <a:rPr lang="en-US" sz="1500" b="1" dirty="0">
                <a:solidFill>
                  <a:schemeClr val="accent6">
                    <a:lumMod val="50000"/>
                  </a:schemeClr>
                </a:solidFill>
              </a:rPr>
              <a:t>price distribution of residential </a:t>
            </a:r>
            <a:r>
              <a:rPr lang="en-US" sz="1500" dirty="0">
                <a:solidFill>
                  <a:schemeClr val="accent6">
                    <a:lumMod val="50000"/>
                  </a:schemeClr>
                </a:solidFill>
              </a:rPr>
              <a:t>seems </a:t>
            </a:r>
            <a:r>
              <a:rPr lang="en-US" sz="1500" b="1" dirty="0">
                <a:solidFill>
                  <a:schemeClr val="accent6">
                    <a:lumMod val="50000"/>
                  </a:schemeClr>
                </a:solidFill>
              </a:rPr>
              <a:t>different</a:t>
            </a:r>
            <a:r>
              <a:rPr lang="en-US" sz="1500" dirty="0">
                <a:solidFill>
                  <a:schemeClr val="accent6">
                    <a:lumMod val="50000"/>
                  </a:schemeClr>
                </a:solidFill>
              </a:rPr>
              <a:t> in </a:t>
            </a:r>
            <a:r>
              <a:rPr lang="en-US" sz="1500" b="1" dirty="0">
                <a:solidFill>
                  <a:schemeClr val="accent6">
                    <a:lumMod val="50000"/>
                  </a:schemeClr>
                </a:solidFill>
              </a:rPr>
              <a:t>each location</a:t>
            </a:r>
            <a:r>
              <a:rPr lang="en-US" sz="1500" dirty="0">
                <a:solidFill>
                  <a:schemeClr val="accent6">
                    <a:lumMod val="50000"/>
                  </a:schemeClr>
                </a:solidFill>
              </a:rPr>
              <a:t>. We can also see the image from DC government entitled </a:t>
            </a:r>
            <a:r>
              <a:rPr lang="en-US" sz="1500" b="1" dirty="0">
                <a:solidFill>
                  <a:schemeClr val="accent6">
                    <a:lumMod val="50000"/>
                  </a:schemeClr>
                </a:solidFill>
              </a:rPr>
              <a:t>Median Household Income</a:t>
            </a:r>
            <a:r>
              <a:rPr lang="en-US" sz="1500" dirty="0">
                <a:solidFill>
                  <a:schemeClr val="accent6">
                    <a:lumMod val="50000"/>
                  </a:schemeClr>
                </a:solidFill>
              </a:rPr>
              <a:t> on the right. It appears </a:t>
            </a:r>
            <a:r>
              <a:rPr lang="en-US" sz="1500" b="1" dirty="0">
                <a:solidFill>
                  <a:schemeClr val="accent6">
                    <a:lumMod val="50000"/>
                  </a:schemeClr>
                </a:solidFill>
              </a:rPr>
              <a:t>the price distribution of properties reflects to the distribution of household income</a:t>
            </a:r>
            <a:r>
              <a:rPr lang="en-US" sz="1500" dirty="0">
                <a:solidFill>
                  <a:schemeClr val="accent6">
                    <a:lumMod val="50000"/>
                  </a:schemeClr>
                </a:solidFill>
              </a:rPr>
              <a:t>.</a:t>
            </a:r>
          </a:p>
        </p:txBody>
      </p:sp>
      <p:pic>
        <p:nvPicPr>
          <p:cNvPr id="9" name="Picture 8">
            <a:extLst>
              <a:ext uri="{FF2B5EF4-FFF2-40B4-BE49-F238E27FC236}">
                <a16:creationId xmlns:a16="http://schemas.microsoft.com/office/drawing/2014/main" id="{9AFEE8EF-BC68-9E41-8F96-E8C3FDE98E7A}"/>
              </a:ext>
            </a:extLst>
          </p:cNvPr>
          <p:cNvPicPr>
            <a:picLocks noChangeAspect="1"/>
          </p:cNvPicPr>
          <p:nvPr/>
        </p:nvPicPr>
        <p:blipFill rotWithShape="1">
          <a:blip r:embed="rId3"/>
          <a:srcRect t="9095" r="32040"/>
          <a:stretch/>
        </p:blipFill>
        <p:spPr>
          <a:xfrm>
            <a:off x="136741" y="961108"/>
            <a:ext cx="3470617" cy="3094952"/>
          </a:xfrm>
          <a:prstGeom prst="rect">
            <a:avLst/>
          </a:prstGeom>
        </p:spPr>
      </p:pic>
      <p:pic>
        <p:nvPicPr>
          <p:cNvPr id="13" name="Picture 12">
            <a:extLst>
              <a:ext uri="{FF2B5EF4-FFF2-40B4-BE49-F238E27FC236}">
                <a16:creationId xmlns:a16="http://schemas.microsoft.com/office/drawing/2014/main" id="{F1AD2BC5-3C54-B746-B728-72A0BE261476}"/>
              </a:ext>
            </a:extLst>
          </p:cNvPr>
          <p:cNvPicPr>
            <a:picLocks noChangeAspect="1"/>
          </p:cNvPicPr>
          <p:nvPr/>
        </p:nvPicPr>
        <p:blipFill rotWithShape="1">
          <a:blip r:embed="rId4"/>
          <a:srcRect t="4594" r="16900" b="-3557"/>
          <a:stretch/>
        </p:blipFill>
        <p:spPr>
          <a:xfrm>
            <a:off x="5706220" y="968274"/>
            <a:ext cx="2887629" cy="3094952"/>
          </a:xfrm>
          <a:prstGeom prst="rect">
            <a:avLst/>
          </a:prstGeom>
        </p:spPr>
      </p:pic>
      <p:sp>
        <p:nvSpPr>
          <p:cNvPr id="16" name="Google Shape;700;p50">
            <a:extLst>
              <a:ext uri="{FF2B5EF4-FFF2-40B4-BE49-F238E27FC236}">
                <a16:creationId xmlns:a16="http://schemas.microsoft.com/office/drawing/2014/main" id="{BCB0D2BC-BFAE-5C48-A4F4-80E1EF90A5E2}"/>
              </a:ext>
            </a:extLst>
          </p:cNvPr>
          <p:cNvSpPr txBox="1">
            <a:spLocks/>
          </p:cNvSpPr>
          <p:nvPr/>
        </p:nvSpPr>
        <p:spPr>
          <a:xfrm>
            <a:off x="1133520" y="672726"/>
            <a:ext cx="1556663" cy="3534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800" dirty="0">
                <a:solidFill>
                  <a:schemeClr val="accent6">
                    <a:lumMod val="50000"/>
                  </a:schemeClr>
                </a:solidFill>
                <a:latin typeface="Abel"/>
                <a:ea typeface="Abel"/>
                <a:cs typeface="Abel"/>
                <a:sym typeface="Abel"/>
              </a:rPr>
              <a:t>Price Mapping</a:t>
            </a:r>
          </a:p>
        </p:txBody>
      </p:sp>
      <p:sp>
        <p:nvSpPr>
          <p:cNvPr id="17" name="Google Shape;700;p50">
            <a:extLst>
              <a:ext uri="{FF2B5EF4-FFF2-40B4-BE49-F238E27FC236}">
                <a16:creationId xmlns:a16="http://schemas.microsoft.com/office/drawing/2014/main" id="{5A6D181F-4827-AE4A-9BC6-16B3D9D77319}"/>
              </a:ext>
            </a:extLst>
          </p:cNvPr>
          <p:cNvSpPr txBox="1">
            <a:spLocks/>
          </p:cNvSpPr>
          <p:nvPr/>
        </p:nvSpPr>
        <p:spPr>
          <a:xfrm>
            <a:off x="5574041" y="672726"/>
            <a:ext cx="3319892" cy="3534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600" dirty="0">
                <a:solidFill>
                  <a:schemeClr val="accent6">
                    <a:lumMod val="50000"/>
                  </a:schemeClr>
                </a:solidFill>
                <a:latin typeface="Abel"/>
                <a:ea typeface="Abel"/>
                <a:cs typeface="Abel"/>
                <a:sym typeface="Abel"/>
              </a:rPr>
              <a:t>Median Household Income </a:t>
            </a:r>
            <a:r>
              <a:rPr lang="en-US" dirty="0">
                <a:solidFill>
                  <a:schemeClr val="accent6">
                    <a:lumMod val="50000"/>
                  </a:schemeClr>
                </a:solidFill>
                <a:latin typeface="Abel"/>
                <a:ea typeface="Abel"/>
                <a:cs typeface="Abel"/>
                <a:sym typeface="Abel"/>
              </a:rPr>
              <a:t>(2014-2018)</a:t>
            </a:r>
            <a:endParaRPr lang="en-US" sz="1600" dirty="0">
              <a:solidFill>
                <a:schemeClr val="accent6">
                  <a:lumMod val="50000"/>
                </a:schemeClr>
              </a:solidFill>
              <a:latin typeface="Abel"/>
              <a:ea typeface="Abel"/>
              <a:cs typeface="Abel"/>
              <a:sym typeface="Abel"/>
            </a:endParaRPr>
          </a:p>
        </p:txBody>
      </p:sp>
      <p:pic>
        <p:nvPicPr>
          <p:cNvPr id="18" name="Picture 17">
            <a:extLst>
              <a:ext uri="{FF2B5EF4-FFF2-40B4-BE49-F238E27FC236}">
                <a16:creationId xmlns:a16="http://schemas.microsoft.com/office/drawing/2014/main" id="{F702AA26-403C-4C48-AE71-A450870C87F0}"/>
              </a:ext>
            </a:extLst>
          </p:cNvPr>
          <p:cNvPicPr>
            <a:picLocks noChangeAspect="1"/>
          </p:cNvPicPr>
          <p:nvPr/>
        </p:nvPicPr>
        <p:blipFill rotWithShape="1">
          <a:blip r:embed="rId3"/>
          <a:srcRect l="70317" t="11625" b="60336"/>
          <a:stretch/>
        </p:blipFill>
        <p:spPr>
          <a:xfrm>
            <a:off x="3607358" y="961108"/>
            <a:ext cx="1515874" cy="954594"/>
          </a:xfrm>
          <a:prstGeom prst="rect">
            <a:avLst/>
          </a:prstGeom>
        </p:spPr>
      </p:pic>
      <p:sp>
        <p:nvSpPr>
          <p:cNvPr id="15" name="TextBox 14">
            <a:extLst>
              <a:ext uri="{FF2B5EF4-FFF2-40B4-BE49-F238E27FC236}">
                <a16:creationId xmlns:a16="http://schemas.microsoft.com/office/drawing/2014/main" id="{83395572-C35D-A349-BB9F-CB7B45058778}"/>
              </a:ext>
            </a:extLst>
          </p:cNvPr>
          <p:cNvSpPr txBox="1"/>
          <p:nvPr/>
        </p:nvSpPr>
        <p:spPr>
          <a:xfrm>
            <a:off x="6992906" y="1877230"/>
            <a:ext cx="267628" cy="76944"/>
          </a:xfrm>
          <a:prstGeom prst="rect">
            <a:avLst/>
          </a:prstGeom>
          <a:solidFill>
            <a:srgbClr val="629E6D"/>
          </a:solidFill>
        </p:spPr>
        <p:txBody>
          <a:bodyPr wrap="square" lIns="0" tIns="0" rIns="0" bIns="0" rtlCol="0">
            <a:spAutoFit/>
          </a:bodyPr>
          <a:lstStyle/>
          <a:p>
            <a:pPr algn="ctr"/>
            <a:r>
              <a:rPr lang="en-US" sz="500" b="1" dirty="0">
                <a:latin typeface="+mn-lt"/>
                <a:cs typeface="Lucida Grande" panose="020B0600040502020204" pitchFamily="34" charset="0"/>
              </a:rPr>
              <a:t>WARD 1</a:t>
            </a:r>
          </a:p>
        </p:txBody>
      </p:sp>
      <p:sp>
        <p:nvSpPr>
          <p:cNvPr id="24" name="TextBox 23">
            <a:extLst>
              <a:ext uri="{FF2B5EF4-FFF2-40B4-BE49-F238E27FC236}">
                <a16:creationId xmlns:a16="http://schemas.microsoft.com/office/drawing/2014/main" id="{D4FE2FA8-F74A-DC48-B14A-808865C56AE9}"/>
              </a:ext>
            </a:extLst>
          </p:cNvPr>
          <p:cNvSpPr txBox="1"/>
          <p:nvPr/>
        </p:nvSpPr>
        <p:spPr>
          <a:xfrm>
            <a:off x="6859092" y="2266747"/>
            <a:ext cx="267628" cy="76944"/>
          </a:xfrm>
          <a:prstGeom prst="rect">
            <a:avLst/>
          </a:prstGeom>
          <a:solidFill>
            <a:srgbClr val="539464"/>
          </a:solidFill>
        </p:spPr>
        <p:txBody>
          <a:bodyPr wrap="square" lIns="0" tIns="0" rIns="0" bIns="0" rtlCol="0">
            <a:spAutoFit/>
          </a:bodyPr>
          <a:lstStyle/>
          <a:p>
            <a:pPr algn="ctr"/>
            <a:r>
              <a:rPr lang="en-US" sz="500" b="1" dirty="0">
                <a:latin typeface="+mn-lt"/>
                <a:cs typeface="Lucida Grande" panose="020B0600040502020204" pitchFamily="34" charset="0"/>
              </a:rPr>
              <a:t>WARD 2</a:t>
            </a:r>
          </a:p>
        </p:txBody>
      </p:sp>
      <p:sp>
        <p:nvSpPr>
          <p:cNvPr id="25" name="TextBox 24">
            <a:extLst>
              <a:ext uri="{FF2B5EF4-FFF2-40B4-BE49-F238E27FC236}">
                <a16:creationId xmlns:a16="http://schemas.microsoft.com/office/drawing/2014/main" id="{37855D03-1F5E-B543-89F9-68A546B25E8C}"/>
              </a:ext>
            </a:extLst>
          </p:cNvPr>
          <p:cNvSpPr txBox="1"/>
          <p:nvPr/>
        </p:nvSpPr>
        <p:spPr>
          <a:xfrm>
            <a:off x="6516849" y="1731779"/>
            <a:ext cx="267628" cy="76944"/>
          </a:xfrm>
          <a:prstGeom prst="rect">
            <a:avLst/>
          </a:prstGeom>
          <a:solidFill>
            <a:srgbClr val="48815B"/>
          </a:solidFill>
        </p:spPr>
        <p:txBody>
          <a:bodyPr wrap="square" lIns="0" tIns="0" rIns="0" bIns="0" rtlCol="0">
            <a:spAutoFit/>
          </a:bodyPr>
          <a:lstStyle/>
          <a:p>
            <a:pPr algn="ctr"/>
            <a:r>
              <a:rPr lang="en-US" sz="500" b="1" dirty="0">
                <a:latin typeface="+mn-lt"/>
                <a:cs typeface="Lucida Grande" panose="020B0600040502020204" pitchFamily="34" charset="0"/>
              </a:rPr>
              <a:t>WARD 3</a:t>
            </a:r>
          </a:p>
        </p:txBody>
      </p:sp>
      <p:sp>
        <p:nvSpPr>
          <p:cNvPr id="26" name="TextBox 25">
            <a:extLst>
              <a:ext uri="{FF2B5EF4-FFF2-40B4-BE49-F238E27FC236}">
                <a16:creationId xmlns:a16="http://schemas.microsoft.com/office/drawing/2014/main" id="{A140B712-479B-4946-9BE3-32236DB2ECA8}"/>
              </a:ext>
            </a:extLst>
          </p:cNvPr>
          <p:cNvSpPr txBox="1"/>
          <p:nvPr/>
        </p:nvSpPr>
        <p:spPr>
          <a:xfrm>
            <a:off x="6927641" y="1244821"/>
            <a:ext cx="267628" cy="76944"/>
          </a:xfrm>
          <a:prstGeom prst="rect">
            <a:avLst/>
          </a:prstGeom>
          <a:solidFill>
            <a:srgbClr val="70AE71"/>
          </a:solidFill>
        </p:spPr>
        <p:txBody>
          <a:bodyPr wrap="square" lIns="0" tIns="0" rIns="0" bIns="0" rtlCol="0">
            <a:spAutoFit/>
          </a:bodyPr>
          <a:lstStyle/>
          <a:p>
            <a:pPr algn="ctr"/>
            <a:r>
              <a:rPr lang="en-US" sz="500" b="1" dirty="0">
                <a:latin typeface="+mn-lt"/>
                <a:cs typeface="Lucida Grande" panose="020B0600040502020204" pitchFamily="34" charset="0"/>
              </a:rPr>
              <a:t>WARD 4</a:t>
            </a:r>
          </a:p>
        </p:txBody>
      </p:sp>
      <p:sp>
        <p:nvSpPr>
          <p:cNvPr id="27" name="TextBox 26">
            <a:extLst>
              <a:ext uri="{FF2B5EF4-FFF2-40B4-BE49-F238E27FC236}">
                <a16:creationId xmlns:a16="http://schemas.microsoft.com/office/drawing/2014/main" id="{050693A4-0529-4140-AF38-541871492875}"/>
              </a:ext>
            </a:extLst>
          </p:cNvPr>
          <p:cNvSpPr txBox="1"/>
          <p:nvPr/>
        </p:nvSpPr>
        <p:spPr>
          <a:xfrm>
            <a:off x="7443669" y="1878156"/>
            <a:ext cx="267628" cy="76944"/>
          </a:xfrm>
          <a:prstGeom prst="rect">
            <a:avLst/>
          </a:prstGeom>
          <a:solidFill>
            <a:srgbClr val="80B979"/>
          </a:solidFill>
        </p:spPr>
        <p:txBody>
          <a:bodyPr wrap="square" lIns="0" tIns="0" rIns="0" bIns="0" rtlCol="0">
            <a:spAutoFit/>
          </a:bodyPr>
          <a:lstStyle/>
          <a:p>
            <a:pPr algn="ctr"/>
            <a:r>
              <a:rPr lang="en-US" sz="500" b="1" dirty="0">
                <a:latin typeface="+mn-lt"/>
                <a:cs typeface="Lucida Grande" panose="020B0600040502020204" pitchFamily="34" charset="0"/>
              </a:rPr>
              <a:t>WARD 5</a:t>
            </a:r>
          </a:p>
        </p:txBody>
      </p:sp>
      <p:sp>
        <p:nvSpPr>
          <p:cNvPr id="28" name="TextBox 27">
            <a:extLst>
              <a:ext uri="{FF2B5EF4-FFF2-40B4-BE49-F238E27FC236}">
                <a16:creationId xmlns:a16="http://schemas.microsoft.com/office/drawing/2014/main" id="{0E6797F8-8B2C-444D-A751-2709255096BB}"/>
              </a:ext>
            </a:extLst>
          </p:cNvPr>
          <p:cNvSpPr txBox="1"/>
          <p:nvPr/>
        </p:nvSpPr>
        <p:spPr>
          <a:xfrm>
            <a:off x="7368026" y="2373659"/>
            <a:ext cx="267628" cy="76944"/>
          </a:xfrm>
          <a:prstGeom prst="rect">
            <a:avLst/>
          </a:prstGeom>
          <a:solidFill>
            <a:srgbClr val="559865"/>
          </a:solidFill>
        </p:spPr>
        <p:txBody>
          <a:bodyPr wrap="square" lIns="0" tIns="0" rIns="0" bIns="0" rtlCol="0">
            <a:spAutoFit/>
          </a:bodyPr>
          <a:lstStyle/>
          <a:p>
            <a:pPr algn="ctr"/>
            <a:r>
              <a:rPr lang="en-US" sz="500" b="1" dirty="0">
                <a:latin typeface="+mn-lt"/>
                <a:cs typeface="Lucida Grande" panose="020B0600040502020204" pitchFamily="34" charset="0"/>
              </a:rPr>
              <a:t>WARD 6</a:t>
            </a:r>
          </a:p>
        </p:txBody>
      </p:sp>
      <p:sp>
        <p:nvSpPr>
          <p:cNvPr id="29" name="TextBox 28">
            <a:extLst>
              <a:ext uri="{FF2B5EF4-FFF2-40B4-BE49-F238E27FC236}">
                <a16:creationId xmlns:a16="http://schemas.microsoft.com/office/drawing/2014/main" id="{AE175E0F-9B9B-BB4C-AF90-B051B07406AD}"/>
              </a:ext>
            </a:extLst>
          </p:cNvPr>
          <p:cNvSpPr txBox="1"/>
          <p:nvPr/>
        </p:nvSpPr>
        <p:spPr>
          <a:xfrm>
            <a:off x="7811783" y="2395103"/>
            <a:ext cx="267628" cy="76944"/>
          </a:xfrm>
          <a:prstGeom prst="rect">
            <a:avLst/>
          </a:prstGeom>
          <a:solidFill>
            <a:srgbClr val="ABDC9C"/>
          </a:solidFill>
        </p:spPr>
        <p:txBody>
          <a:bodyPr wrap="square" lIns="0" tIns="0" rIns="0" bIns="0" rtlCol="0">
            <a:spAutoFit/>
          </a:bodyPr>
          <a:lstStyle/>
          <a:p>
            <a:pPr algn="ctr"/>
            <a:r>
              <a:rPr lang="en-US" sz="500" b="1" dirty="0">
                <a:latin typeface="+mn-lt"/>
                <a:cs typeface="Lucida Grande" panose="020B0600040502020204" pitchFamily="34" charset="0"/>
              </a:rPr>
              <a:t>WARD 7</a:t>
            </a:r>
          </a:p>
        </p:txBody>
      </p:sp>
      <p:sp>
        <p:nvSpPr>
          <p:cNvPr id="30" name="TextBox 29">
            <a:extLst>
              <a:ext uri="{FF2B5EF4-FFF2-40B4-BE49-F238E27FC236}">
                <a16:creationId xmlns:a16="http://schemas.microsoft.com/office/drawing/2014/main" id="{C94530F6-0D3F-C84B-BFAD-9147BC2B69A5}"/>
              </a:ext>
            </a:extLst>
          </p:cNvPr>
          <p:cNvSpPr txBox="1"/>
          <p:nvPr/>
        </p:nvSpPr>
        <p:spPr>
          <a:xfrm>
            <a:off x="7260534" y="2969765"/>
            <a:ext cx="267628" cy="76944"/>
          </a:xfrm>
          <a:prstGeom prst="rect">
            <a:avLst/>
          </a:prstGeom>
          <a:solidFill>
            <a:srgbClr val="C0E4B4"/>
          </a:solidFill>
        </p:spPr>
        <p:txBody>
          <a:bodyPr wrap="square" lIns="0" tIns="0" rIns="0" bIns="0" rtlCol="0">
            <a:spAutoFit/>
          </a:bodyPr>
          <a:lstStyle/>
          <a:p>
            <a:pPr algn="ctr"/>
            <a:r>
              <a:rPr lang="en-US" sz="500" b="1" dirty="0">
                <a:latin typeface="+mn-lt"/>
                <a:cs typeface="Lucida Grande" panose="020B0600040502020204" pitchFamily="34" charset="0"/>
              </a:rPr>
              <a:t>WARD 8</a:t>
            </a:r>
          </a:p>
        </p:txBody>
      </p:sp>
    </p:spTree>
    <p:extLst>
      <p:ext uri="{BB962C8B-B14F-4D97-AF65-F5344CB8AC3E}">
        <p14:creationId xmlns:p14="http://schemas.microsoft.com/office/powerpoint/2010/main" val="3017260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4"/>
          <p:cNvSpPr txBox="1">
            <a:spLocks noGrp="1"/>
          </p:cNvSpPr>
          <p:nvPr>
            <p:ph type="title"/>
          </p:nvPr>
        </p:nvSpPr>
        <p:spPr>
          <a:xfrm>
            <a:off x="998486" y="323973"/>
            <a:ext cx="7147025"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Features on Price</a:t>
            </a:r>
            <a:br>
              <a:rPr lang="en" b="1" dirty="0">
                <a:solidFill>
                  <a:schemeClr val="accent6">
                    <a:lumMod val="50000"/>
                  </a:schemeClr>
                </a:solidFill>
              </a:rPr>
            </a:br>
            <a:r>
              <a:rPr lang="en" sz="2000" b="1" dirty="0">
                <a:solidFill>
                  <a:schemeClr val="accent6">
                    <a:lumMod val="50000"/>
                  </a:schemeClr>
                </a:solidFill>
              </a:rPr>
              <a:t>(ex: Building Structure &amp; Material)</a:t>
            </a:r>
            <a:endParaRPr sz="2000" b="1" dirty="0">
              <a:solidFill>
                <a:schemeClr val="accent6">
                  <a:lumMod val="50000"/>
                </a:schemeClr>
              </a:solidFill>
            </a:endParaRPr>
          </a:p>
        </p:txBody>
      </p:sp>
      <p:sp>
        <p:nvSpPr>
          <p:cNvPr id="5" name="Google Shape;774;p52">
            <a:extLst>
              <a:ext uri="{FF2B5EF4-FFF2-40B4-BE49-F238E27FC236}">
                <a16:creationId xmlns:a16="http://schemas.microsoft.com/office/drawing/2014/main" id="{679390D8-C731-8E45-8826-7FC8DF2399AC}"/>
              </a:ext>
            </a:extLst>
          </p:cNvPr>
          <p:cNvSpPr txBox="1">
            <a:spLocks/>
          </p:cNvSpPr>
          <p:nvPr/>
        </p:nvSpPr>
        <p:spPr>
          <a:xfrm>
            <a:off x="274004" y="4023963"/>
            <a:ext cx="8332567" cy="807865"/>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lgn="ctr">
              <a:buNone/>
            </a:pPr>
            <a:r>
              <a:rPr lang="en-US" sz="1500" dirty="0">
                <a:solidFill>
                  <a:schemeClr val="accent6">
                    <a:lumMod val="50000"/>
                  </a:schemeClr>
                </a:solidFill>
              </a:rPr>
              <a:t>Based on the median, the boxplots vs price show that each categorical values on each features can distinguish the price. This means the features are good predictor in predicting the price. We ensure this by statistical test.</a:t>
            </a:r>
          </a:p>
        </p:txBody>
      </p:sp>
      <p:pic>
        <p:nvPicPr>
          <p:cNvPr id="1026" name="Picture 2">
            <a:extLst>
              <a:ext uri="{FF2B5EF4-FFF2-40B4-BE49-F238E27FC236}">
                <a16:creationId xmlns:a16="http://schemas.microsoft.com/office/drawing/2014/main" id="{64603622-052E-5844-A7C1-FF7D73714F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48" t="1607" r="1" b="75992"/>
          <a:stretch/>
        </p:blipFill>
        <p:spPr bwMode="auto">
          <a:xfrm>
            <a:off x="0" y="1108761"/>
            <a:ext cx="4269876" cy="14514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ABA8AAF-669C-B44F-A0D9-A685E65991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334" b="51265"/>
          <a:stretch/>
        </p:blipFill>
        <p:spPr bwMode="auto">
          <a:xfrm>
            <a:off x="4571999" y="2560212"/>
            <a:ext cx="4115507" cy="14458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61EE34FD-86CA-A345-A218-AD158280AC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791" b="23933"/>
          <a:stretch/>
        </p:blipFill>
        <p:spPr bwMode="auto">
          <a:xfrm>
            <a:off x="4572000" y="1096461"/>
            <a:ext cx="4115507" cy="15667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B3AAFE22-D905-5A44-9EEB-B9255AE07E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125" b="474"/>
          <a:stretch/>
        </p:blipFill>
        <p:spPr bwMode="auto">
          <a:xfrm>
            <a:off x="154369" y="2560212"/>
            <a:ext cx="4131550" cy="145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016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4"/>
          <p:cNvSpPr txBox="1">
            <a:spLocks noGrp="1"/>
          </p:cNvSpPr>
          <p:nvPr>
            <p:ph type="title"/>
          </p:nvPr>
        </p:nvSpPr>
        <p:spPr>
          <a:xfrm>
            <a:off x="998486" y="323973"/>
            <a:ext cx="7147025"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Statistical Test</a:t>
            </a:r>
            <a:br>
              <a:rPr lang="en" b="1" dirty="0">
                <a:solidFill>
                  <a:schemeClr val="accent6">
                    <a:lumMod val="50000"/>
                  </a:schemeClr>
                </a:solidFill>
              </a:rPr>
            </a:br>
            <a:r>
              <a:rPr lang="en" sz="2000" b="1" dirty="0">
                <a:solidFill>
                  <a:schemeClr val="accent6">
                    <a:lumMod val="50000"/>
                  </a:schemeClr>
                </a:solidFill>
              </a:rPr>
              <a:t>(ex: Building Structure &amp; Material)</a:t>
            </a:r>
            <a:endParaRPr sz="2000" b="1" dirty="0">
              <a:solidFill>
                <a:schemeClr val="accent6">
                  <a:lumMod val="50000"/>
                </a:schemeClr>
              </a:solidFill>
            </a:endParaRPr>
          </a:p>
        </p:txBody>
      </p:sp>
      <p:pic>
        <p:nvPicPr>
          <p:cNvPr id="9" name="Picture 8">
            <a:extLst>
              <a:ext uri="{FF2B5EF4-FFF2-40B4-BE49-F238E27FC236}">
                <a16:creationId xmlns:a16="http://schemas.microsoft.com/office/drawing/2014/main" id="{E42417BC-315B-D14B-8FBA-4CCAC05FAE2B}"/>
              </a:ext>
            </a:extLst>
          </p:cNvPr>
          <p:cNvPicPr>
            <a:picLocks noChangeAspect="1"/>
          </p:cNvPicPr>
          <p:nvPr/>
        </p:nvPicPr>
        <p:blipFill>
          <a:blip r:embed="rId3"/>
          <a:stretch>
            <a:fillRect/>
          </a:stretch>
        </p:blipFill>
        <p:spPr>
          <a:xfrm>
            <a:off x="893852" y="1477006"/>
            <a:ext cx="3678146" cy="2935968"/>
          </a:xfrm>
          <a:prstGeom prst="rect">
            <a:avLst/>
          </a:prstGeom>
        </p:spPr>
      </p:pic>
      <p:sp>
        <p:nvSpPr>
          <p:cNvPr id="10" name="Google Shape;774;p52">
            <a:extLst>
              <a:ext uri="{FF2B5EF4-FFF2-40B4-BE49-F238E27FC236}">
                <a16:creationId xmlns:a16="http://schemas.microsoft.com/office/drawing/2014/main" id="{C19D613D-D341-DC4F-ABD5-FF679098593E}"/>
              </a:ext>
            </a:extLst>
          </p:cNvPr>
          <p:cNvSpPr txBox="1">
            <a:spLocks/>
          </p:cNvSpPr>
          <p:nvPr/>
        </p:nvSpPr>
        <p:spPr>
          <a:xfrm>
            <a:off x="4760843" y="1391479"/>
            <a:ext cx="3845728" cy="2385391"/>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US" sz="1500" dirty="0">
                <a:solidFill>
                  <a:schemeClr val="accent6">
                    <a:lumMod val="50000"/>
                  </a:schemeClr>
                </a:solidFill>
              </a:rPr>
              <a:t>Since all the P-Value is less than alpha 0.05, we reject the H</a:t>
            </a:r>
            <a:r>
              <a:rPr lang="en-US" sz="1500" baseline="-25000" dirty="0">
                <a:solidFill>
                  <a:schemeClr val="accent6">
                    <a:lumMod val="50000"/>
                  </a:schemeClr>
                </a:solidFill>
              </a:rPr>
              <a:t>0 </a:t>
            </a:r>
            <a:r>
              <a:rPr lang="en-US" sz="1500" dirty="0">
                <a:solidFill>
                  <a:schemeClr val="accent6">
                    <a:lumMod val="50000"/>
                  </a:schemeClr>
                </a:solidFill>
              </a:rPr>
              <a:t>which mean the population median (price) for each categorical values in those features is different. This show all features can distinguish price value on 95% confidence interval.</a:t>
            </a:r>
          </a:p>
        </p:txBody>
      </p:sp>
    </p:spTree>
    <p:extLst>
      <p:ext uri="{BB962C8B-B14F-4D97-AF65-F5344CB8AC3E}">
        <p14:creationId xmlns:p14="http://schemas.microsoft.com/office/powerpoint/2010/main" val="4011130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6" name="Google Shape;676;p50"/>
          <p:cNvSpPr/>
          <p:nvPr/>
        </p:nvSpPr>
        <p:spPr>
          <a:xfrm>
            <a:off x="359950" y="2571750"/>
            <a:ext cx="8411400" cy="45000"/>
          </a:xfrm>
          <a:prstGeom prst="rect">
            <a:avLst/>
          </a:prstGeom>
          <a:gradFill>
            <a:gsLst>
              <a:gs pos="0">
                <a:schemeClr val="accent6"/>
              </a:gs>
              <a:gs pos="5000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0"/>
          <p:cNvSpPr/>
          <p:nvPr/>
        </p:nvSpPr>
        <p:spPr>
          <a:xfrm>
            <a:off x="274623" y="2507500"/>
            <a:ext cx="173400" cy="1734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0"/>
          <p:cNvSpPr/>
          <p:nvPr/>
        </p:nvSpPr>
        <p:spPr>
          <a:xfrm>
            <a:off x="3031997" y="2507501"/>
            <a:ext cx="173400" cy="1734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0"/>
          <p:cNvSpPr/>
          <p:nvPr/>
        </p:nvSpPr>
        <p:spPr>
          <a:xfrm>
            <a:off x="5984172" y="2507501"/>
            <a:ext cx="173400" cy="1734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0"/>
          <p:cNvSpPr/>
          <p:nvPr/>
        </p:nvSpPr>
        <p:spPr>
          <a:xfrm>
            <a:off x="4499952" y="2507503"/>
            <a:ext cx="173400" cy="1734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0"/>
          <p:cNvSpPr/>
          <p:nvPr/>
        </p:nvSpPr>
        <p:spPr>
          <a:xfrm>
            <a:off x="1622658" y="2517129"/>
            <a:ext cx="173400" cy="1734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0"/>
          <p:cNvSpPr/>
          <p:nvPr/>
        </p:nvSpPr>
        <p:spPr>
          <a:xfrm rot="5400000">
            <a:off x="5655427" y="1191648"/>
            <a:ext cx="752697" cy="1480491"/>
          </a:xfrm>
          <a:custGeom>
            <a:avLst/>
            <a:gdLst/>
            <a:ahLst/>
            <a:cxnLst/>
            <a:rect l="l" t="t" r="r" b="b"/>
            <a:pathLst>
              <a:path w="47853" h="59330" extrusionOk="0">
                <a:moveTo>
                  <a:pt x="47852" y="59330"/>
                </a:moveTo>
                <a:lnTo>
                  <a:pt x="1" y="59330"/>
                </a:lnTo>
                <a:lnTo>
                  <a:pt x="1" y="1"/>
                </a:lnTo>
                <a:lnTo>
                  <a:pt x="47852" y="1"/>
                </a:lnTo>
                <a:close/>
                <a:moveTo>
                  <a:pt x="441" y="58877"/>
                </a:moveTo>
                <a:lnTo>
                  <a:pt x="47412" y="58877"/>
                </a:lnTo>
                <a:lnTo>
                  <a:pt x="47412"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0"/>
          <p:cNvSpPr/>
          <p:nvPr/>
        </p:nvSpPr>
        <p:spPr>
          <a:xfrm rot="5400000">
            <a:off x="3171260" y="1040265"/>
            <a:ext cx="752695" cy="1783262"/>
          </a:xfrm>
          <a:custGeom>
            <a:avLst/>
            <a:gdLst/>
            <a:ahLst/>
            <a:cxnLst/>
            <a:rect l="l" t="t" r="r" b="b"/>
            <a:pathLst>
              <a:path w="47853" h="59330" extrusionOk="0">
                <a:moveTo>
                  <a:pt x="47852" y="59330"/>
                </a:moveTo>
                <a:lnTo>
                  <a:pt x="1" y="59330"/>
                </a:lnTo>
                <a:lnTo>
                  <a:pt x="1" y="1"/>
                </a:lnTo>
                <a:lnTo>
                  <a:pt x="47852" y="1"/>
                </a:lnTo>
                <a:close/>
                <a:moveTo>
                  <a:pt x="441" y="58877"/>
                </a:moveTo>
                <a:lnTo>
                  <a:pt x="47412" y="58877"/>
                </a:lnTo>
                <a:lnTo>
                  <a:pt x="47412"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0"/>
          <p:cNvSpPr/>
          <p:nvPr/>
        </p:nvSpPr>
        <p:spPr>
          <a:xfrm rot="5400000">
            <a:off x="678179" y="1102453"/>
            <a:ext cx="752693" cy="1652060"/>
          </a:xfrm>
          <a:custGeom>
            <a:avLst/>
            <a:gdLst/>
            <a:ahLst/>
            <a:cxnLst/>
            <a:rect l="l" t="t" r="r" b="b"/>
            <a:pathLst>
              <a:path w="47853" h="59330" extrusionOk="0">
                <a:moveTo>
                  <a:pt x="47852" y="59330"/>
                </a:moveTo>
                <a:lnTo>
                  <a:pt x="1" y="59330"/>
                </a:lnTo>
                <a:lnTo>
                  <a:pt x="1" y="1"/>
                </a:lnTo>
                <a:lnTo>
                  <a:pt x="47852" y="1"/>
                </a:lnTo>
                <a:close/>
                <a:moveTo>
                  <a:pt x="441" y="58877"/>
                </a:moveTo>
                <a:lnTo>
                  <a:pt x="47412" y="58877"/>
                </a:lnTo>
                <a:lnTo>
                  <a:pt x="47412"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0"/>
          <p:cNvSpPr/>
          <p:nvPr/>
        </p:nvSpPr>
        <p:spPr>
          <a:xfrm rot="5400000">
            <a:off x="1311246" y="2534330"/>
            <a:ext cx="730239" cy="1422092"/>
          </a:xfrm>
          <a:custGeom>
            <a:avLst/>
            <a:gdLst/>
            <a:ahLst/>
            <a:cxnLst/>
            <a:rect l="l" t="t" r="r" b="b"/>
            <a:pathLst>
              <a:path w="47853" h="59330" extrusionOk="0">
                <a:moveTo>
                  <a:pt x="47852" y="59330"/>
                </a:moveTo>
                <a:lnTo>
                  <a:pt x="1" y="59330"/>
                </a:lnTo>
                <a:lnTo>
                  <a:pt x="1" y="1"/>
                </a:lnTo>
                <a:lnTo>
                  <a:pt x="47852" y="1"/>
                </a:lnTo>
                <a:close/>
                <a:moveTo>
                  <a:pt x="441" y="58877"/>
                </a:moveTo>
                <a:lnTo>
                  <a:pt x="47412" y="58877"/>
                </a:lnTo>
                <a:lnTo>
                  <a:pt x="47412"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0"/>
          <p:cNvSpPr/>
          <p:nvPr/>
        </p:nvSpPr>
        <p:spPr>
          <a:xfrm rot="5400000">
            <a:off x="4121868" y="2467042"/>
            <a:ext cx="730242" cy="1556663"/>
          </a:xfrm>
          <a:custGeom>
            <a:avLst/>
            <a:gdLst/>
            <a:ahLst/>
            <a:cxnLst/>
            <a:rect l="l" t="t" r="r" b="b"/>
            <a:pathLst>
              <a:path w="47853" h="59330" extrusionOk="0">
                <a:moveTo>
                  <a:pt x="47852" y="59330"/>
                </a:moveTo>
                <a:lnTo>
                  <a:pt x="1" y="59330"/>
                </a:lnTo>
                <a:lnTo>
                  <a:pt x="1" y="1"/>
                </a:lnTo>
                <a:lnTo>
                  <a:pt x="47852" y="1"/>
                </a:lnTo>
                <a:close/>
                <a:moveTo>
                  <a:pt x="441" y="58877"/>
                </a:moveTo>
                <a:lnTo>
                  <a:pt x="47412" y="58877"/>
                </a:lnTo>
                <a:lnTo>
                  <a:pt x="47412"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7" name="Google Shape;687;p50"/>
          <p:cNvCxnSpPr/>
          <p:nvPr/>
        </p:nvCxnSpPr>
        <p:spPr>
          <a:xfrm>
            <a:off x="1711045" y="2680904"/>
            <a:ext cx="0" cy="206100"/>
          </a:xfrm>
          <a:prstGeom prst="straightConnector1">
            <a:avLst/>
          </a:prstGeom>
          <a:noFill/>
          <a:ln w="9525" cap="flat" cmpd="sng">
            <a:solidFill>
              <a:schemeClr val="accent5"/>
            </a:solidFill>
            <a:prstDash val="solid"/>
            <a:round/>
            <a:headEnd type="none" w="med" len="med"/>
            <a:tailEnd type="none" w="med" len="med"/>
          </a:ln>
        </p:spPr>
      </p:cxnSp>
      <p:cxnSp>
        <p:nvCxnSpPr>
          <p:cNvPr id="688" name="Google Shape;688;p50"/>
          <p:cNvCxnSpPr/>
          <p:nvPr/>
        </p:nvCxnSpPr>
        <p:spPr>
          <a:xfrm>
            <a:off x="4586552" y="2674203"/>
            <a:ext cx="0" cy="206100"/>
          </a:xfrm>
          <a:prstGeom prst="straightConnector1">
            <a:avLst/>
          </a:prstGeom>
          <a:noFill/>
          <a:ln w="9525" cap="flat" cmpd="sng">
            <a:solidFill>
              <a:schemeClr val="accent5"/>
            </a:solidFill>
            <a:prstDash val="solid"/>
            <a:round/>
            <a:headEnd type="none" w="med" len="med"/>
            <a:tailEnd type="none" w="med" len="med"/>
          </a:ln>
        </p:spPr>
      </p:cxnSp>
      <p:cxnSp>
        <p:nvCxnSpPr>
          <p:cNvPr id="690" name="Google Shape;690;p50"/>
          <p:cNvCxnSpPr/>
          <p:nvPr/>
        </p:nvCxnSpPr>
        <p:spPr>
          <a:xfrm>
            <a:off x="3118697" y="2304822"/>
            <a:ext cx="0" cy="206100"/>
          </a:xfrm>
          <a:prstGeom prst="straightConnector1">
            <a:avLst/>
          </a:prstGeom>
          <a:noFill/>
          <a:ln w="9525" cap="flat" cmpd="sng">
            <a:solidFill>
              <a:schemeClr val="accent5"/>
            </a:solidFill>
            <a:prstDash val="solid"/>
            <a:round/>
            <a:headEnd type="none" w="med" len="med"/>
            <a:tailEnd type="none" w="med" len="med"/>
          </a:ln>
        </p:spPr>
      </p:cxnSp>
      <p:cxnSp>
        <p:nvCxnSpPr>
          <p:cNvPr id="691" name="Google Shape;691;p50"/>
          <p:cNvCxnSpPr/>
          <p:nvPr/>
        </p:nvCxnSpPr>
        <p:spPr>
          <a:xfrm>
            <a:off x="6070867" y="2304822"/>
            <a:ext cx="0" cy="206100"/>
          </a:xfrm>
          <a:prstGeom prst="straightConnector1">
            <a:avLst/>
          </a:prstGeom>
          <a:noFill/>
          <a:ln w="9525" cap="flat" cmpd="sng">
            <a:solidFill>
              <a:schemeClr val="accent5"/>
            </a:solidFill>
            <a:prstDash val="solid"/>
            <a:round/>
            <a:headEnd type="none" w="med" len="med"/>
            <a:tailEnd type="none" w="med" len="med"/>
          </a:ln>
        </p:spPr>
      </p:cxnSp>
      <p:sp>
        <p:nvSpPr>
          <p:cNvPr id="692" name="Google Shape;692;p50"/>
          <p:cNvSpPr txBox="1">
            <a:spLocks noGrp="1"/>
          </p:cNvSpPr>
          <p:nvPr>
            <p:ph type="title"/>
          </p:nvPr>
        </p:nvSpPr>
        <p:spPr>
          <a:xfrm>
            <a:off x="1800616"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Data Preprocessing</a:t>
            </a:r>
            <a:endParaRPr b="1" dirty="0">
              <a:solidFill>
                <a:schemeClr val="accent6">
                  <a:lumMod val="50000"/>
                </a:schemeClr>
              </a:solidFill>
            </a:endParaRPr>
          </a:p>
        </p:txBody>
      </p:sp>
      <p:sp>
        <p:nvSpPr>
          <p:cNvPr id="694" name="Google Shape;694;p50"/>
          <p:cNvSpPr txBox="1">
            <a:spLocks noGrp="1"/>
          </p:cNvSpPr>
          <p:nvPr>
            <p:ph type="subTitle" idx="4294967295"/>
          </p:nvPr>
        </p:nvSpPr>
        <p:spPr>
          <a:xfrm>
            <a:off x="2657092" y="1635592"/>
            <a:ext cx="1815284" cy="5954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6">
                    <a:lumMod val="50000"/>
                  </a:schemeClr>
                </a:solidFill>
                <a:latin typeface="Abel"/>
                <a:ea typeface="Abel"/>
                <a:cs typeface="Abel"/>
                <a:sym typeface="Abel"/>
              </a:rPr>
              <a:t>Handling Missing Data</a:t>
            </a:r>
            <a:endParaRPr sz="1800" dirty="0">
              <a:solidFill>
                <a:schemeClr val="accent6">
                  <a:lumMod val="50000"/>
                </a:schemeClr>
              </a:solidFill>
              <a:latin typeface="Abel"/>
              <a:ea typeface="Abel"/>
              <a:cs typeface="Abel"/>
              <a:sym typeface="Abel"/>
            </a:endParaRPr>
          </a:p>
        </p:txBody>
      </p:sp>
      <p:sp>
        <p:nvSpPr>
          <p:cNvPr id="696" name="Google Shape;696;p50"/>
          <p:cNvSpPr txBox="1">
            <a:spLocks noGrp="1"/>
          </p:cNvSpPr>
          <p:nvPr>
            <p:ph type="subTitle" idx="4294967295"/>
          </p:nvPr>
        </p:nvSpPr>
        <p:spPr>
          <a:xfrm>
            <a:off x="242651" y="1653169"/>
            <a:ext cx="1637905" cy="5378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6">
                    <a:lumMod val="50000"/>
                  </a:schemeClr>
                </a:solidFill>
                <a:latin typeface="Abel"/>
                <a:ea typeface="Abel"/>
                <a:cs typeface="Abel"/>
                <a:sym typeface="Abel"/>
              </a:rPr>
              <a:t>- Casting</a:t>
            </a:r>
          </a:p>
          <a:p>
            <a:pPr marL="0" lvl="0" indent="0" rtl="0">
              <a:spcBef>
                <a:spcPts val="0"/>
              </a:spcBef>
              <a:spcAft>
                <a:spcPts val="0"/>
              </a:spcAft>
              <a:buNone/>
            </a:pPr>
            <a:r>
              <a:rPr lang="en" sz="1800" dirty="0">
                <a:solidFill>
                  <a:schemeClr val="accent6">
                    <a:lumMod val="50000"/>
                  </a:schemeClr>
                </a:solidFill>
                <a:latin typeface="Abel"/>
                <a:ea typeface="Abel"/>
                <a:cs typeface="Abel"/>
                <a:sym typeface="Abel"/>
              </a:rPr>
              <a:t>- Add SALEYEAR</a:t>
            </a:r>
            <a:endParaRPr sz="1800" dirty="0">
              <a:solidFill>
                <a:schemeClr val="accent6">
                  <a:lumMod val="50000"/>
                </a:schemeClr>
              </a:solidFill>
              <a:latin typeface="Abel"/>
              <a:ea typeface="Abel"/>
              <a:cs typeface="Abel"/>
              <a:sym typeface="Abel"/>
            </a:endParaRPr>
          </a:p>
        </p:txBody>
      </p:sp>
      <p:sp>
        <p:nvSpPr>
          <p:cNvPr id="697" name="Google Shape;697;p50"/>
          <p:cNvSpPr txBox="1">
            <a:spLocks noGrp="1"/>
          </p:cNvSpPr>
          <p:nvPr>
            <p:ph type="subTitle" idx="4294967295"/>
          </p:nvPr>
        </p:nvSpPr>
        <p:spPr>
          <a:xfrm>
            <a:off x="5342227" y="1671989"/>
            <a:ext cx="1402312" cy="53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accent6">
                    <a:lumMod val="50000"/>
                  </a:schemeClr>
                </a:solidFill>
                <a:latin typeface="Abel"/>
                <a:ea typeface="Abel"/>
                <a:cs typeface="Abel"/>
                <a:sym typeface="Abel"/>
              </a:rPr>
              <a:t>Drop Unusual Values</a:t>
            </a:r>
          </a:p>
        </p:txBody>
      </p:sp>
      <p:sp>
        <p:nvSpPr>
          <p:cNvPr id="700" name="Google Shape;700;p50"/>
          <p:cNvSpPr txBox="1">
            <a:spLocks noGrp="1"/>
          </p:cNvSpPr>
          <p:nvPr>
            <p:ph type="subTitle" idx="4294967295"/>
          </p:nvPr>
        </p:nvSpPr>
        <p:spPr>
          <a:xfrm>
            <a:off x="897475" y="2975263"/>
            <a:ext cx="1556663" cy="534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accent6">
                    <a:lumMod val="50000"/>
                  </a:schemeClr>
                </a:solidFill>
                <a:latin typeface="Abel"/>
                <a:ea typeface="Abel"/>
                <a:cs typeface="Abel"/>
                <a:sym typeface="Abel"/>
              </a:rPr>
              <a:t>Drop ”Unqualified”</a:t>
            </a:r>
            <a:endParaRPr sz="1800" dirty="0">
              <a:solidFill>
                <a:schemeClr val="accent6">
                  <a:lumMod val="50000"/>
                </a:schemeClr>
              </a:solidFill>
              <a:latin typeface="Abel"/>
              <a:ea typeface="Abel"/>
              <a:cs typeface="Abel"/>
              <a:sym typeface="Abel"/>
            </a:endParaRPr>
          </a:p>
        </p:txBody>
      </p:sp>
      <p:sp>
        <p:nvSpPr>
          <p:cNvPr id="702" name="Google Shape;702;p50"/>
          <p:cNvSpPr txBox="1">
            <a:spLocks noGrp="1"/>
          </p:cNvSpPr>
          <p:nvPr>
            <p:ph type="subTitle" idx="4294967295"/>
          </p:nvPr>
        </p:nvSpPr>
        <p:spPr>
          <a:xfrm>
            <a:off x="3775383" y="2980787"/>
            <a:ext cx="1423592" cy="5348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6">
                    <a:lumMod val="50000"/>
                  </a:schemeClr>
                </a:solidFill>
                <a:latin typeface="Abel"/>
                <a:ea typeface="Abel"/>
                <a:cs typeface="Abel"/>
                <a:sym typeface="Abel"/>
              </a:rPr>
              <a:t>Feature Selection</a:t>
            </a:r>
            <a:endParaRPr sz="1800" dirty="0">
              <a:solidFill>
                <a:schemeClr val="accent6">
                  <a:lumMod val="50000"/>
                </a:schemeClr>
              </a:solidFill>
              <a:latin typeface="Abel"/>
              <a:ea typeface="Abel"/>
              <a:cs typeface="Abel"/>
              <a:sym typeface="Abel"/>
            </a:endParaRPr>
          </a:p>
        </p:txBody>
      </p:sp>
      <p:cxnSp>
        <p:nvCxnSpPr>
          <p:cNvPr id="31" name="Google Shape;689;p50">
            <a:extLst>
              <a:ext uri="{FF2B5EF4-FFF2-40B4-BE49-F238E27FC236}">
                <a16:creationId xmlns:a16="http://schemas.microsoft.com/office/drawing/2014/main" id="{83D55976-EA78-E946-B2C5-537140A5EEAA}"/>
              </a:ext>
            </a:extLst>
          </p:cNvPr>
          <p:cNvCxnSpPr>
            <a:cxnSpLocks/>
          </p:cNvCxnSpPr>
          <p:nvPr/>
        </p:nvCxnSpPr>
        <p:spPr>
          <a:xfrm>
            <a:off x="350536" y="2304822"/>
            <a:ext cx="0" cy="206099"/>
          </a:xfrm>
          <a:prstGeom prst="straightConnector1">
            <a:avLst/>
          </a:prstGeom>
          <a:noFill/>
          <a:ln w="9525" cap="flat" cmpd="sng">
            <a:solidFill>
              <a:schemeClr val="accent5"/>
            </a:solidFill>
            <a:prstDash val="solid"/>
            <a:round/>
            <a:headEnd type="none" w="med" len="med"/>
            <a:tailEnd type="none" w="med" len="med"/>
          </a:ln>
        </p:spPr>
      </p:cxnSp>
      <p:sp>
        <p:nvSpPr>
          <p:cNvPr id="37" name="Google Shape;680;p50">
            <a:extLst>
              <a:ext uri="{FF2B5EF4-FFF2-40B4-BE49-F238E27FC236}">
                <a16:creationId xmlns:a16="http://schemas.microsoft.com/office/drawing/2014/main" id="{DF5A78B5-3BB2-6647-B96A-9F75357002AE}"/>
              </a:ext>
            </a:extLst>
          </p:cNvPr>
          <p:cNvSpPr/>
          <p:nvPr/>
        </p:nvSpPr>
        <p:spPr>
          <a:xfrm>
            <a:off x="7356230" y="2507505"/>
            <a:ext cx="173400" cy="1734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6;p50">
            <a:extLst>
              <a:ext uri="{FF2B5EF4-FFF2-40B4-BE49-F238E27FC236}">
                <a16:creationId xmlns:a16="http://schemas.microsoft.com/office/drawing/2014/main" id="{934FA60D-755F-8A4D-A689-353D988223E1}"/>
              </a:ext>
            </a:extLst>
          </p:cNvPr>
          <p:cNvSpPr/>
          <p:nvPr/>
        </p:nvSpPr>
        <p:spPr>
          <a:xfrm rot="5400000">
            <a:off x="6978146" y="2467044"/>
            <a:ext cx="730242" cy="1556663"/>
          </a:xfrm>
          <a:custGeom>
            <a:avLst/>
            <a:gdLst/>
            <a:ahLst/>
            <a:cxnLst/>
            <a:rect l="l" t="t" r="r" b="b"/>
            <a:pathLst>
              <a:path w="47853" h="59330" extrusionOk="0">
                <a:moveTo>
                  <a:pt x="47852" y="59330"/>
                </a:moveTo>
                <a:lnTo>
                  <a:pt x="1" y="59330"/>
                </a:lnTo>
                <a:lnTo>
                  <a:pt x="1" y="1"/>
                </a:lnTo>
                <a:lnTo>
                  <a:pt x="47852" y="1"/>
                </a:lnTo>
                <a:close/>
                <a:moveTo>
                  <a:pt x="441" y="58877"/>
                </a:moveTo>
                <a:lnTo>
                  <a:pt x="47412" y="58877"/>
                </a:lnTo>
                <a:lnTo>
                  <a:pt x="47412"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688;p50">
            <a:extLst>
              <a:ext uri="{FF2B5EF4-FFF2-40B4-BE49-F238E27FC236}">
                <a16:creationId xmlns:a16="http://schemas.microsoft.com/office/drawing/2014/main" id="{DAA542C3-D53D-4641-84B1-C7C0DA82BF81}"/>
              </a:ext>
            </a:extLst>
          </p:cNvPr>
          <p:cNvCxnSpPr/>
          <p:nvPr/>
        </p:nvCxnSpPr>
        <p:spPr>
          <a:xfrm>
            <a:off x="7442830" y="2674205"/>
            <a:ext cx="0" cy="206100"/>
          </a:xfrm>
          <a:prstGeom prst="straightConnector1">
            <a:avLst/>
          </a:prstGeom>
          <a:noFill/>
          <a:ln w="9525" cap="flat" cmpd="sng">
            <a:solidFill>
              <a:schemeClr val="accent5"/>
            </a:solidFill>
            <a:prstDash val="solid"/>
            <a:round/>
            <a:headEnd type="none" w="med" len="med"/>
            <a:tailEnd type="none" w="med" len="med"/>
          </a:ln>
        </p:spPr>
      </p:cxnSp>
      <p:sp>
        <p:nvSpPr>
          <p:cNvPr id="40" name="Google Shape;702;p50">
            <a:extLst>
              <a:ext uri="{FF2B5EF4-FFF2-40B4-BE49-F238E27FC236}">
                <a16:creationId xmlns:a16="http://schemas.microsoft.com/office/drawing/2014/main" id="{E06A90C0-1ADE-644B-B1B8-8A47A92A371F}"/>
              </a:ext>
            </a:extLst>
          </p:cNvPr>
          <p:cNvSpPr txBox="1">
            <a:spLocks/>
          </p:cNvSpPr>
          <p:nvPr/>
        </p:nvSpPr>
        <p:spPr>
          <a:xfrm>
            <a:off x="6564935" y="2980789"/>
            <a:ext cx="1490318" cy="5348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GB" sz="1800" dirty="0">
                <a:solidFill>
                  <a:schemeClr val="accent6">
                    <a:lumMod val="50000"/>
                  </a:schemeClr>
                </a:solidFill>
                <a:latin typeface="Abel"/>
                <a:ea typeface="Abel"/>
                <a:cs typeface="Abel"/>
                <a:sym typeface="Abel"/>
              </a:rPr>
              <a:t>Feature Engineering</a:t>
            </a:r>
          </a:p>
        </p:txBody>
      </p:sp>
      <p:sp>
        <p:nvSpPr>
          <p:cNvPr id="41" name="Google Shape;679;p50">
            <a:extLst>
              <a:ext uri="{FF2B5EF4-FFF2-40B4-BE49-F238E27FC236}">
                <a16:creationId xmlns:a16="http://schemas.microsoft.com/office/drawing/2014/main" id="{F89176FC-05EE-7944-9EF7-F5246B0FB6B8}"/>
              </a:ext>
            </a:extLst>
          </p:cNvPr>
          <p:cNvSpPr/>
          <p:nvPr/>
        </p:nvSpPr>
        <p:spPr>
          <a:xfrm>
            <a:off x="8697350" y="2507501"/>
            <a:ext cx="173400" cy="1734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2;p50">
            <a:extLst>
              <a:ext uri="{FF2B5EF4-FFF2-40B4-BE49-F238E27FC236}">
                <a16:creationId xmlns:a16="http://schemas.microsoft.com/office/drawing/2014/main" id="{B4A96959-E519-E64F-BE87-465CBC5DE1E6}"/>
              </a:ext>
            </a:extLst>
          </p:cNvPr>
          <p:cNvSpPr/>
          <p:nvPr/>
        </p:nvSpPr>
        <p:spPr>
          <a:xfrm rot="5400000">
            <a:off x="7784755" y="1191648"/>
            <a:ext cx="752697" cy="1480491"/>
          </a:xfrm>
          <a:custGeom>
            <a:avLst/>
            <a:gdLst/>
            <a:ahLst/>
            <a:cxnLst/>
            <a:rect l="l" t="t" r="r" b="b"/>
            <a:pathLst>
              <a:path w="47853" h="59330" extrusionOk="0">
                <a:moveTo>
                  <a:pt x="47852" y="59330"/>
                </a:moveTo>
                <a:lnTo>
                  <a:pt x="1" y="59330"/>
                </a:lnTo>
                <a:lnTo>
                  <a:pt x="1" y="1"/>
                </a:lnTo>
                <a:lnTo>
                  <a:pt x="47852" y="1"/>
                </a:lnTo>
                <a:close/>
                <a:moveTo>
                  <a:pt x="441" y="58877"/>
                </a:moveTo>
                <a:lnTo>
                  <a:pt x="47412" y="58877"/>
                </a:lnTo>
                <a:lnTo>
                  <a:pt x="47412"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691;p50">
            <a:extLst>
              <a:ext uri="{FF2B5EF4-FFF2-40B4-BE49-F238E27FC236}">
                <a16:creationId xmlns:a16="http://schemas.microsoft.com/office/drawing/2014/main" id="{35198E90-3167-F447-813A-AE0933E73434}"/>
              </a:ext>
            </a:extLst>
          </p:cNvPr>
          <p:cNvCxnSpPr/>
          <p:nvPr/>
        </p:nvCxnSpPr>
        <p:spPr>
          <a:xfrm>
            <a:off x="8789151" y="2304822"/>
            <a:ext cx="0" cy="206100"/>
          </a:xfrm>
          <a:prstGeom prst="straightConnector1">
            <a:avLst/>
          </a:prstGeom>
          <a:noFill/>
          <a:ln w="9525" cap="flat" cmpd="sng">
            <a:solidFill>
              <a:schemeClr val="accent5"/>
            </a:solidFill>
            <a:prstDash val="solid"/>
            <a:round/>
            <a:headEnd type="none" w="med" len="med"/>
            <a:tailEnd type="none" w="med" len="med"/>
          </a:ln>
        </p:spPr>
      </p:cxnSp>
      <p:sp>
        <p:nvSpPr>
          <p:cNvPr id="44" name="Google Shape;697;p50">
            <a:extLst>
              <a:ext uri="{FF2B5EF4-FFF2-40B4-BE49-F238E27FC236}">
                <a16:creationId xmlns:a16="http://schemas.microsoft.com/office/drawing/2014/main" id="{2696BE7A-AF7B-D04F-BC7A-C19702713DA1}"/>
              </a:ext>
            </a:extLst>
          </p:cNvPr>
          <p:cNvSpPr txBox="1">
            <a:spLocks/>
          </p:cNvSpPr>
          <p:nvPr/>
        </p:nvSpPr>
        <p:spPr>
          <a:xfrm>
            <a:off x="7468438" y="1633727"/>
            <a:ext cx="1402312" cy="53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800" dirty="0">
                <a:solidFill>
                  <a:schemeClr val="accent6">
                    <a:lumMod val="50000"/>
                  </a:schemeClr>
                </a:solidFill>
                <a:latin typeface="Abel"/>
                <a:ea typeface="Abel"/>
                <a:cs typeface="Abel"/>
                <a:sym typeface="Abel"/>
              </a:rPr>
              <a:t>Encoding</a:t>
            </a:r>
          </a:p>
        </p:txBody>
      </p:sp>
    </p:spTree>
    <p:extLst>
      <p:ext uri="{BB962C8B-B14F-4D97-AF65-F5344CB8AC3E}">
        <p14:creationId xmlns:p14="http://schemas.microsoft.com/office/powerpoint/2010/main" val="2143595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pic>
        <p:nvPicPr>
          <p:cNvPr id="28" name="Picture 27" descr="Chart, radar chart&#10;&#10;Description automatically generated">
            <a:extLst>
              <a:ext uri="{FF2B5EF4-FFF2-40B4-BE49-F238E27FC236}">
                <a16:creationId xmlns:a16="http://schemas.microsoft.com/office/drawing/2014/main" id="{7812A7BC-55AC-0642-B425-8B36E9202093}"/>
              </a:ext>
            </a:extLst>
          </p:cNvPr>
          <p:cNvPicPr>
            <a:picLocks noChangeAspect="1"/>
          </p:cNvPicPr>
          <p:nvPr/>
        </p:nvPicPr>
        <p:blipFill>
          <a:blip r:embed="rId3">
            <a:alphaModFix amt="20000"/>
          </a:blip>
          <a:stretch>
            <a:fillRect/>
          </a:stretch>
        </p:blipFill>
        <p:spPr>
          <a:xfrm>
            <a:off x="1862395" y="-496899"/>
            <a:ext cx="2100321" cy="2100321"/>
          </a:xfrm>
          <a:prstGeom prst="rect">
            <a:avLst/>
          </a:prstGeom>
        </p:spPr>
      </p:pic>
      <p:sp>
        <p:nvSpPr>
          <p:cNvPr id="832" name="Google Shape;832;p5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Matplotlib Team</a:t>
            </a:r>
            <a:endParaRPr b="1" dirty="0">
              <a:solidFill>
                <a:schemeClr val="accent6">
                  <a:lumMod val="50000"/>
                </a:schemeClr>
              </a:solidFill>
            </a:endParaRPr>
          </a:p>
        </p:txBody>
      </p:sp>
      <p:sp>
        <p:nvSpPr>
          <p:cNvPr id="833" name="Google Shape;833;p54"/>
          <p:cNvSpPr txBox="1">
            <a:spLocks noGrp="1"/>
          </p:cNvSpPr>
          <p:nvPr>
            <p:ph type="subTitle" idx="4"/>
          </p:nvPr>
        </p:nvSpPr>
        <p:spPr>
          <a:xfrm>
            <a:off x="2662334" y="2788783"/>
            <a:ext cx="3894360" cy="8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dirty="0">
                <a:solidFill>
                  <a:schemeClr val="accent6">
                    <a:lumMod val="60000"/>
                    <a:lumOff val="40000"/>
                  </a:schemeClr>
                </a:solidFill>
              </a:rPr>
              <a:t>B</a:t>
            </a:r>
            <a:r>
              <a:rPr lang="en" sz="1600" dirty="0" err="1">
                <a:solidFill>
                  <a:schemeClr val="accent6">
                    <a:lumMod val="60000"/>
                    <a:lumOff val="40000"/>
                  </a:schemeClr>
                </a:solidFill>
              </a:rPr>
              <a:t>achelor</a:t>
            </a:r>
            <a:r>
              <a:rPr lang="en" sz="1600" dirty="0">
                <a:solidFill>
                  <a:schemeClr val="accent6">
                    <a:lumMod val="60000"/>
                    <a:lumOff val="40000"/>
                  </a:schemeClr>
                </a:solidFill>
              </a:rPr>
              <a:t> of </a:t>
            </a:r>
          </a:p>
          <a:p>
            <a:pPr marL="0" lvl="0" indent="0" algn="ctr" rtl="0">
              <a:spcBef>
                <a:spcPts val="0"/>
              </a:spcBef>
              <a:spcAft>
                <a:spcPts val="0"/>
              </a:spcAft>
              <a:buClr>
                <a:schemeClr val="dk1"/>
              </a:buClr>
              <a:buSzPts val="1100"/>
              <a:buFont typeface="Arial"/>
              <a:buNone/>
            </a:pPr>
            <a:r>
              <a:rPr lang="en" sz="1600" dirty="0">
                <a:solidFill>
                  <a:schemeClr val="accent6">
                    <a:lumMod val="60000"/>
                    <a:lumOff val="40000"/>
                  </a:schemeClr>
                </a:solidFill>
              </a:rPr>
              <a:t>Industrial Engineering</a:t>
            </a:r>
          </a:p>
          <a:p>
            <a:pPr marL="0" lvl="0" indent="0" algn="ctr" rtl="0">
              <a:spcBef>
                <a:spcPts val="0"/>
              </a:spcBef>
              <a:spcAft>
                <a:spcPts val="0"/>
              </a:spcAft>
              <a:buClr>
                <a:schemeClr val="dk1"/>
              </a:buClr>
              <a:buSzPts val="1100"/>
              <a:buFont typeface="Arial"/>
              <a:buNone/>
            </a:pPr>
            <a:r>
              <a:rPr lang="en" sz="1600" dirty="0" err="1">
                <a:solidFill>
                  <a:schemeClr val="accent6">
                    <a:lumMod val="60000"/>
                    <a:lumOff val="40000"/>
                  </a:schemeClr>
                </a:solidFill>
              </a:rPr>
              <a:t>Sepuluh</a:t>
            </a:r>
            <a:r>
              <a:rPr lang="en" sz="1600" dirty="0">
                <a:solidFill>
                  <a:schemeClr val="accent6">
                    <a:lumMod val="60000"/>
                    <a:lumOff val="40000"/>
                  </a:schemeClr>
                </a:solidFill>
              </a:rPr>
              <a:t> </a:t>
            </a:r>
            <a:r>
              <a:rPr lang="en" sz="1600" dirty="0" err="1">
                <a:solidFill>
                  <a:schemeClr val="accent6">
                    <a:lumMod val="60000"/>
                    <a:lumOff val="40000"/>
                  </a:schemeClr>
                </a:solidFill>
              </a:rPr>
              <a:t>Nopember</a:t>
            </a:r>
            <a:r>
              <a:rPr lang="en" sz="1600" dirty="0">
                <a:solidFill>
                  <a:schemeClr val="accent6">
                    <a:lumMod val="60000"/>
                    <a:lumOff val="40000"/>
                  </a:schemeClr>
                </a:solidFill>
              </a:rPr>
              <a:t> Institute of Technology</a:t>
            </a:r>
            <a:endParaRPr sz="1600" dirty="0">
              <a:solidFill>
                <a:schemeClr val="accent6">
                  <a:lumMod val="60000"/>
                  <a:lumOff val="40000"/>
                </a:schemeClr>
              </a:solidFill>
            </a:endParaRPr>
          </a:p>
        </p:txBody>
      </p:sp>
      <p:sp>
        <p:nvSpPr>
          <p:cNvPr id="834" name="Google Shape;834;p54"/>
          <p:cNvSpPr txBox="1">
            <a:spLocks noGrp="1"/>
          </p:cNvSpPr>
          <p:nvPr>
            <p:ph type="subTitle" idx="1"/>
          </p:nvPr>
        </p:nvSpPr>
        <p:spPr>
          <a:xfrm>
            <a:off x="276225" y="2612478"/>
            <a:ext cx="2200200" cy="35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6">
                    <a:lumMod val="50000"/>
                  </a:schemeClr>
                </a:solidFill>
              </a:rPr>
              <a:t>Elvan Selvano</a:t>
            </a:r>
            <a:endParaRPr dirty="0">
              <a:solidFill>
                <a:schemeClr val="accent6">
                  <a:lumMod val="50000"/>
                </a:schemeClr>
              </a:solidFill>
            </a:endParaRPr>
          </a:p>
        </p:txBody>
      </p:sp>
      <p:sp>
        <p:nvSpPr>
          <p:cNvPr id="835" name="Google Shape;835;p54"/>
          <p:cNvSpPr txBox="1">
            <a:spLocks noGrp="1"/>
          </p:cNvSpPr>
          <p:nvPr>
            <p:ph type="subTitle" idx="2"/>
          </p:nvPr>
        </p:nvSpPr>
        <p:spPr>
          <a:xfrm>
            <a:off x="276225" y="2792178"/>
            <a:ext cx="2200200" cy="8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accent6">
                    <a:lumMod val="60000"/>
                    <a:lumOff val="40000"/>
                  </a:schemeClr>
                </a:solidFill>
              </a:rPr>
              <a:t>Mastering Computer Science</a:t>
            </a:r>
          </a:p>
          <a:p>
            <a:pPr marL="0" lvl="0" indent="0" algn="ctr" rtl="0">
              <a:spcBef>
                <a:spcPts val="0"/>
              </a:spcBef>
              <a:spcAft>
                <a:spcPts val="0"/>
              </a:spcAft>
              <a:buNone/>
            </a:pPr>
            <a:r>
              <a:rPr lang="en" sz="1600" dirty="0">
                <a:solidFill>
                  <a:schemeClr val="accent6">
                    <a:lumMod val="60000"/>
                    <a:lumOff val="40000"/>
                  </a:schemeClr>
                </a:solidFill>
              </a:rPr>
              <a:t>Binus University</a:t>
            </a:r>
            <a:endParaRPr sz="1600" dirty="0">
              <a:solidFill>
                <a:schemeClr val="accent6">
                  <a:lumMod val="60000"/>
                  <a:lumOff val="40000"/>
                </a:schemeClr>
              </a:solidFill>
            </a:endParaRPr>
          </a:p>
        </p:txBody>
      </p:sp>
      <p:pic>
        <p:nvPicPr>
          <p:cNvPr id="837" name="Google Shape;837;p54"/>
          <p:cNvPicPr preferRelativeResize="0"/>
          <p:nvPr/>
        </p:nvPicPr>
        <p:blipFill rotWithShape="1">
          <a:blip r:embed="rId4"/>
          <a:srcRect l="25880" t="27262" r="22323" b="28064"/>
          <a:stretch/>
        </p:blipFill>
        <p:spPr>
          <a:xfrm>
            <a:off x="7102349" y="1406703"/>
            <a:ext cx="1328251" cy="1140350"/>
          </a:xfrm>
          <a:prstGeom prst="rect">
            <a:avLst/>
          </a:prstGeom>
          <a:noFill/>
          <a:ln>
            <a:noFill/>
          </a:ln>
          <a:effectLst/>
        </p:spPr>
      </p:pic>
      <p:sp>
        <p:nvSpPr>
          <p:cNvPr id="838" name="Google Shape;838;p54"/>
          <p:cNvSpPr txBox="1">
            <a:spLocks noGrp="1"/>
          </p:cNvSpPr>
          <p:nvPr>
            <p:ph type="subTitle" idx="3"/>
          </p:nvPr>
        </p:nvSpPr>
        <p:spPr>
          <a:xfrm>
            <a:off x="3361619" y="2612478"/>
            <a:ext cx="2200200" cy="35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6">
                    <a:lumMod val="50000"/>
                  </a:schemeClr>
                </a:solidFill>
              </a:rPr>
              <a:t>Gusti NA Kresna</a:t>
            </a:r>
            <a:endParaRPr dirty="0">
              <a:solidFill>
                <a:schemeClr val="accent6">
                  <a:lumMod val="50000"/>
                </a:schemeClr>
              </a:solidFill>
            </a:endParaRPr>
          </a:p>
        </p:txBody>
      </p:sp>
      <p:sp>
        <p:nvSpPr>
          <p:cNvPr id="839" name="Google Shape;839;p54"/>
          <p:cNvSpPr txBox="1">
            <a:spLocks noGrp="1"/>
          </p:cNvSpPr>
          <p:nvPr>
            <p:ph type="subTitle" idx="5"/>
          </p:nvPr>
        </p:nvSpPr>
        <p:spPr>
          <a:xfrm>
            <a:off x="6666375" y="2609083"/>
            <a:ext cx="2200200" cy="35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6">
                    <a:lumMod val="50000"/>
                  </a:schemeClr>
                </a:solidFill>
              </a:rPr>
              <a:t>Rafif Hendrawan</a:t>
            </a:r>
            <a:endParaRPr dirty="0">
              <a:solidFill>
                <a:schemeClr val="accent6">
                  <a:lumMod val="50000"/>
                </a:schemeClr>
              </a:solidFill>
            </a:endParaRPr>
          </a:p>
        </p:txBody>
      </p:sp>
      <p:sp>
        <p:nvSpPr>
          <p:cNvPr id="840" name="Google Shape;840;p54"/>
          <p:cNvSpPr txBox="1">
            <a:spLocks noGrp="1"/>
          </p:cNvSpPr>
          <p:nvPr>
            <p:ph type="subTitle" idx="6"/>
          </p:nvPr>
        </p:nvSpPr>
        <p:spPr>
          <a:xfrm>
            <a:off x="6298523" y="2788783"/>
            <a:ext cx="2866403" cy="8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dirty="0">
                <a:solidFill>
                  <a:schemeClr val="accent6">
                    <a:lumMod val="60000"/>
                    <a:lumOff val="40000"/>
                  </a:schemeClr>
                </a:solidFill>
              </a:rPr>
              <a:t>Bachelor of Physics Education</a:t>
            </a:r>
          </a:p>
          <a:p>
            <a:pPr marL="0" lvl="0" indent="0" algn="ctr" rtl="0">
              <a:spcBef>
                <a:spcPts val="0"/>
              </a:spcBef>
              <a:spcAft>
                <a:spcPts val="0"/>
              </a:spcAft>
              <a:buClr>
                <a:schemeClr val="dk1"/>
              </a:buClr>
              <a:buSzPts val="1100"/>
              <a:buFont typeface="Arial"/>
              <a:buNone/>
            </a:pPr>
            <a:r>
              <a:rPr lang="en" sz="1600" dirty="0">
                <a:solidFill>
                  <a:schemeClr val="accent6">
                    <a:lumMod val="60000"/>
                    <a:lumOff val="40000"/>
                  </a:schemeClr>
                </a:solidFill>
              </a:rPr>
              <a:t>State University of Jakarta</a:t>
            </a:r>
            <a:endParaRPr sz="1600" dirty="0">
              <a:solidFill>
                <a:schemeClr val="accent6">
                  <a:lumMod val="60000"/>
                  <a:lumOff val="40000"/>
                </a:schemeClr>
              </a:solidFill>
            </a:endParaRPr>
          </a:p>
        </p:txBody>
      </p:sp>
      <p:pic>
        <p:nvPicPr>
          <p:cNvPr id="843" name="Google Shape;843;p54"/>
          <p:cNvPicPr preferRelativeResize="0"/>
          <p:nvPr/>
        </p:nvPicPr>
        <p:blipFill>
          <a:blip r:embed="rId5">
            <a:alphaModFix/>
          </a:blip>
          <a:srcRect t="7073" b="7073"/>
          <a:stretch/>
        </p:blipFill>
        <p:spPr>
          <a:xfrm>
            <a:off x="3853035" y="1380725"/>
            <a:ext cx="1328251" cy="1140350"/>
          </a:xfrm>
          <a:prstGeom prst="rect">
            <a:avLst/>
          </a:prstGeom>
          <a:noFill/>
          <a:ln>
            <a:noFill/>
          </a:ln>
          <a:effectLst/>
        </p:spPr>
      </p:pic>
      <p:pic>
        <p:nvPicPr>
          <p:cNvPr id="7" name="Picture 6" descr="Shape&#10;&#10;Description automatically generated with low confidence">
            <a:hlinkClick r:id="rId6"/>
            <a:extLst>
              <a:ext uri="{FF2B5EF4-FFF2-40B4-BE49-F238E27FC236}">
                <a16:creationId xmlns:a16="http://schemas.microsoft.com/office/drawing/2014/main" id="{A53ECBD8-1F1D-4DF2-8D1A-75EA6CB48780}"/>
              </a:ext>
            </a:extLst>
          </p:cNvPr>
          <p:cNvPicPr>
            <a:picLocks noChangeAspect="1"/>
          </p:cNvPicPr>
          <p:nvPr/>
        </p:nvPicPr>
        <p:blipFill>
          <a:blip r:embed="rId7"/>
          <a:stretch>
            <a:fillRect/>
          </a:stretch>
        </p:blipFill>
        <p:spPr>
          <a:xfrm>
            <a:off x="904323" y="3845969"/>
            <a:ext cx="359400" cy="359400"/>
          </a:xfrm>
          <a:prstGeom prst="rect">
            <a:avLst/>
          </a:prstGeom>
        </p:spPr>
      </p:pic>
      <p:pic>
        <p:nvPicPr>
          <p:cNvPr id="36" name="Picture 35" descr="Shape&#10;&#10;Description automatically generated with low confidence">
            <a:hlinkClick r:id="rId8"/>
            <a:extLst>
              <a:ext uri="{FF2B5EF4-FFF2-40B4-BE49-F238E27FC236}">
                <a16:creationId xmlns:a16="http://schemas.microsoft.com/office/drawing/2014/main" id="{727BD962-114D-4BBC-BFE7-F6B3075FB1D3}"/>
              </a:ext>
            </a:extLst>
          </p:cNvPr>
          <p:cNvPicPr>
            <a:picLocks noChangeAspect="1"/>
          </p:cNvPicPr>
          <p:nvPr/>
        </p:nvPicPr>
        <p:blipFill>
          <a:blip r:embed="rId7"/>
          <a:stretch>
            <a:fillRect/>
          </a:stretch>
        </p:blipFill>
        <p:spPr>
          <a:xfrm>
            <a:off x="4092141" y="3845969"/>
            <a:ext cx="359400" cy="359400"/>
          </a:xfrm>
          <a:prstGeom prst="rect">
            <a:avLst/>
          </a:prstGeom>
        </p:spPr>
      </p:pic>
      <p:pic>
        <p:nvPicPr>
          <p:cNvPr id="37" name="Picture 36" descr="Shape&#10;&#10;Description automatically generated with low confidence">
            <a:hlinkClick r:id="rId9"/>
            <a:extLst>
              <a:ext uri="{FF2B5EF4-FFF2-40B4-BE49-F238E27FC236}">
                <a16:creationId xmlns:a16="http://schemas.microsoft.com/office/drawing/2014/main" id="{D1C287CF-B6FC-4719-BB45-F33733642DEA}"/>
              </a:ext>
            </a:extLst>
          </p:cNvPr>
          <p:cNvPicPr>
            <a:picLocks noChangeAspect="1"/>
          </p:cNvPicPr>
          <p:nvPr/>
        </p:nvPicPr>
        <p:blipFill>
          <a:blip r:embed="rId7"/>
          <a:stretch>
            <a:fillRect/>
          </a:stretch>
        </p:blipFill>
        <p:spPr>
          <a:xfrm>
            <a:off x="7372325" y="3845969"/>
            <a:ext cx="359400" cy="359400"/>
          </a:xfrm>
          <a:prstGeom prst="rect">
            <a:avLst/>
          </a:prstGeom>
        </p:spPr>
      </p:pic>
      <p:pic>
        <p:nvPicPr>
          <p:cNvPr id="9" name="Picture 8" descr="Icon&#10;&#10;Description automatically generated">
            <a:hlinkClick r:id="rId10"/>
            <a:extLst>
              <a:ext uri="{FF2B5EF4-FFF2-40B4-BE49-F238E27FC236}">
                <a16:creationId xmlns:a16="http://schemas.microsoft.com/office/drawing/2014/main" id="{6DA84914-9E6E-448B-8DB7-70E825918371}"/>
              </a:ext>
            </a:extLst>
          </p:cNvPr>
          <p:cNvPicPr>
            <a:picLocks noChangeAspect="1"/>
          </p:cNvPicPr>
          <p:nvPr/>
        </p:nvPicPr>
        <p:blipFill>
          <a:blip r:embed="rId11"/>
          <a:stretch>
            <a:fillRect/>
          </a:stretch>
        </p:blipFill>
        <p:spPr>
          <a:xfrm>
            <a:off x="1412277" y="3852485"/>
            <a:ext cx="346367" cy="346367"/>
          </a:xfrm>
          <a:prstGeom prst="rect">
            <a:avLst/>
          </a:prstGeom>
        </p:spPr>
      </p:pic>
      <p:pic>
        <p:nvPicPr>
          <p:cNvPr id="40" name="Picture 39" descr="Icon&#10;&#10;Description automatically generated">
            <a:hlinkClick r:id="rId12"/>
            <a:extLst>
              <a:ext uri="{FF2B5EF4-FFF2-40B4-BE49-F238E27FC236}">
                <a16:creationId xmlns:a16="http://schemas.microsoft.com/office/drawing/2014/main" id="{FE1C5170-4BE0-46D7-B6BF-7522F0F91446}"/>
              </a:ext>
            </a:extLst>
          </p:cNvPr>
          <p:cNvPicPr>
            <a:picLocks noChangeAspect="1"/>
          </p:cNvPicPr>
          <p:nvPr/>
        </p:nvPicPr>
        <p:blipFill>
          <a:blip r:embed="rId11"/>
          <a:stretch>
            <a:fillRect/>
          </a:stretch>
        </p:blipFill>
        <p:spPr>
          <a:xfrm>
            <a:off x="4580660" y="3852485"/>
            <a:ext cx="346367" cy="346367"/>
          </a:xfrm>
          <a:prstGeom prst="rect">
            <a:avLst/>
          </a:prstGeom>
        </p:spPr>
      </p:pic>
      <p:pic>
        <p:nvPicPr>
          <p:cNvPr id="41" name="Picture 40" descr="Icon&#10;&#10;Description automatically generated">
            <a:hlinkClick r:id="rId13"/>
            <a:extLst>
              <a:ext uri="{FF2B5EF4-FFF2-40B4-BE49-F238E27FC236}">
                <a16:creationId xmlns:a16="http://schemas.microsoft.com/office/drawing/2014/main" id="{F66784E4-FB9B-439B-AAEC-FB39D49FF9DA}"/>
              </a:ext>
            </a:extLst>
          </p:cNvPr>
          <p:cNvPicPr>
            <a:picLocks noChangeAspect="1"/>
          </p:cNvPicPr>
          <p:nvPr/>
        </p:nvPicPr>
        <p:blipFill>
          <a:blip r:embed="rId11"/>
          <a:stretch>
            <a:fillRect/>
          </a:stretch>
        </p:blipFill>
        <p:spPr>
          <a:xfrm>
            <a:off x="7841410" y="3845969"/>
            <a:ext cx="346367" cy="346367"/>
          </a:xfrm>
          <a:prstGeom prst="rect">
            <a:avLst/>
          </a:prstGeom>
        </p:spPr>
      </p:pic>
      <p:pic>
        <p:nvPicPr>
          <p:cNvPr id="836" name="Google Shape;836;p54"/>
          <p:cNvPicPr preferRelativeResize="0"/>
          <p:nvPr/>
        </p:nvPicPr>
        <p:blipFill>
          <a:blip r:embed="rId14"/>
          <a:srcRect t="7073" b="7073"/>
          <a:stretch/>
        </p:blipFill>
        <p:spPr>
          <a:xfrm>
            <a:off x="683774" y="1413803"/>
            <a:ext cx="1328251" cy="1140350"/>
          </a:xfrm>
          <a:prstGeom prst="rect">
            <a:avLst/>
          </a:prstGeom>
          <a:noFill/>
          <a:ln>
            <a:noFill/>
          </a:ln>
          <a:effectLst/>
        </p:spPr>
      </p:pic>
      <p:pic>
        <p:nvPicPr>
          <p:cNvPr id="29" name="Picture 28" descr="Chart, radar chart&#10;&#10;Description automatically generated">
            <a:extLst>
              <a:ext uri="{FF2B5EF4-FFF2-40B4-BE49-F238E27FC236}">
                <a16:creationId xmlns:a16="http://schemas.microsoft.com/office/drawing/2014/main" id="{A4B84A2A-10BD-8F4A-A042-B2489A8C85A4}"/>
              </a:ext>
            </a:extLst>
          </p:cNvPr>
          <p:cNvPicPr>
            <a:picLocks noChangeAspect="1"/>
          </p:cNvPicPr>
          <p:nvPr/>
        </p:nvPicPr>
        <p:blipFill>
          <a:blip r:embed="rId3">
            <a:alphaModFix amt="20000"/>
          </a:blip>
          <a:stretch>
            <a:fillRect/>
          </a:stretch>
        </p:blipFill>
        <p:spPr>
          <a:xfrm>
            <a:off x="4863529" y="3681870"/>
            <a:ext cx="2100321" cy="2100321"/>
          </a:xfrm>
          <a:prstGeom prst="rect">
            <a:avLst/>
          </a:prstGeom>
        </p:spPr>
      </p:pic>
    </p:spTree>
    <p:extLst>
      <p:ext uri="{BB962C8B-B14F-4D97-AF65-F5344CB8AC3E}">
        <p14:creationId xmlns:p14="http://schemas.microsoft.com/office/powerpoint/2010/main" val="2274507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4"/>
          <p:cNvSpPr txBox="1">
            <a:spLocks noGrp="1"/>
          </p:cNvSpPr>
          <p:nvPr>
            <p:ph type="title"/>
          </p:nvPr>
        </p:nvSpPr>
        <p:spPr>
          <a:xfrm>
            <a:off x="1996975" y="241326"/>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Qualified Features</a:t>
            </a:r>
            <a:endParaRPr b="1" dirty="0">
              <a:solidFill>
                <a:schemeClr val="accent6">
                  <a:lumMod val="50000"/>
                </a:schemeClr>
              </a:solidFill>
            </a:endParaRPr>
          </a:p>
        </p:txBody>
      </p:sp>
      <p:pic>
        <p:nvPicPr>
          <p:cNvPr id="393" name="Google Shape;393;p34"/>
          <p:cNvPicPr preferRelativeResize="0"/>
          <p:nvPr/>
        </p:nvPicPr>
        <p:blipFill>
          <a:blip r:embed="rId3"/>
          <a:srcRect l="1886" r="1886"/>
          <a:stretch/>
        </p:blipFill>
        <p:spPr>
          <a:xfrm>
            <a:off x="825249" y="691973"/>
            <a:ext cx="3591102" cy="3472523"/>
          </a:xfrm>
          <a:prstGeom prst="rect">
            <a:avLst/>
          </a:prstGeom>
          <a:noFill/>
          <a:ln>
            <a:noFill/>
          </a:ln>
        </p:spPr>
      </p:pic>
      <p:pic>
        <p:nvPicPr>
          <p:cNvPr id="3" name="Picture 2">
            <a:extLst>
              <a:ext uri="{FF2B5EF4-FFF2-40B4-BE49-F238E27FC236}">
                <a16:creationId xmlns:a16="http://schemas.microsoft.com/office/drawing/2014/main" id="{4C52BE40-25A8-4F0D-BB7B-9B46047DEB75}"/>
              </a:ext>
            </a:extLst>
          </p:cNvPr>
          <p:cNvPicPr>
            <a:picLocks noChangeAspect="1"/>
          </p:cNvPicPr>
          <p:nvPr/>
        </p:nvPicPr>
        <p:blipFill>
          <a:blip r:embed="rId4"/>
          <a:stretch>
            <a:fillRect/>
          </a:stretch>
        </p:blipFill>
        <p:spPr>
          <a:xfrm>
            <a:off x="4577983" y="691973"/>
            <a:ext cx="3740768" cy="3472524"/>
          </a:xfrm>
          <a:prstGeom prst="rect">
            <a:avLst/>
          </a:prstGeom>
        </p:spPr>
      </p:pic>
      <p:sp>
        <p:nvSpPr>
          <p:cNvPr id="5" name="Google Shape;774;p52">
            <a:extLst>
              <a:ext uri="{FF2B5EF4-FFF2-40B4-BE49-F238E27FC236}">
                <a16:creationId xmlns:a16="http://schemas.microsoft.com/office/drawing/2014/main" id="{679390D8-C731-8E45-8826-7FC8DF2399AC}"/>
              </a:ext>
            </a:extLst>
          </p:cNvPr>
          <p:cNvSpPr txBox="1">
            <a:spLocks/>
          </p:cNvSpPr>
          <p:nvPr/>
        </p:nvSpPr>
        <p:spPr>
          <a:xfrm>
            <a:off x="561366" y="4257679"/>
            <a:ext cx="8332567" cy="740466"/>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Font typeface="Montserrat"/>
              <a:buNone/>
            </a:pPr>
            <a:r>
              <a:rPr lang="en-US" sz="1500" dirty="0">
                <a:solidFill>
                  <a:schemeClr val="accent6">
                    <a:lumMod val="50000"/>
                  </a:schemeClr>
                </a:solidFill>
              </a:rPr>
              <a:t>The author said that the </a:t>
            </a:r>
            <a:r>
              <a:rPr lang="en-US" sz="1500" b="1" dirty="0">
                <a:solidFill>
                  <a:schemeClr val="accent6">
                    <a:lumMod val="50000"/>
                  </a:schemeClr>
                </a:solidFill>
              </a:rPr>
              <a:t>unqualified </a:t>
            </a:r>
            <a:r>
              <a:rPr lang="en-US" sz="1500" dirty="0">
                <a:solidFill>
                  <a:schemeClr val="accent6">
                    <a:lumMod val="50000"/>
                  </a:schemeClr>
                </a:solidFill>
              </a:rPr>
              <a:t>means the </a:t>
            </a:r>
            <a:r>
              <a:rPr lang="en-US" sz="1500" b="1" dirty="0">
                <a:solidFill>
                  <a:schemeClr val="accent6">
                    <a:lumMod val="50000"/>
                  </a:schemeClr>
                </a:solidFill>
              </a:rPr>
              <a:t>price does not reflect the market value</a:t>
            </a:r>
            <a:r>
              <a:rPr lang="en-US" sz="1500" dirty="0">
                <a:solidFill>
                  <a:schemeClr val="accent6">
                    <a:lumMod val="50000"/>
                  </a:schemeClr>
                </a:solidFill>
              </a:rPr>
              <a:t> and suggested to drop it. Since the charts also support the statement, we decide to </a:t>
            </a:r>
            <a:r>
              <a:rPr lang="en-US" sz="1500" b="1" dirty="0">
                <a:solidFill>
                  <a:schemeClr val="accent6">
                    <a:lumMod val="50000"/>
                  </a:schemeClr>
                </a:solidFill>
              </a:rPr>
              <a:t>exclude the unqualified</a:t>
            </a:r>
            <a:r>
              <a:rPr lang="en-US" sz="1500" dirty="0">
                <a:solidFill>
                  <a:schemeClr val="accent6">
                    <a:lumMod val="50000"/>
                  </a:schemeClr>
                </a:solidFill>
              </a:rPr>
              <a:t>.</a:t>
            </a:r>
          </a:p>
        </p:txBody>
      </p:sp>
    </p:spTree>
    <p:extLst>
      <p:ext uri="{BB962C8B-B14F-4D97-AF65-F5344CB8AC3E}">
        <p14:creationId xmlns:p14="http://schemas.microsoft.com/office/powerpoint/2010/main" val="3837214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51" name="Title 2">
            <a:extLst>
              <a:ext uri="{FF2B5EF4-FFF2-40B4-BE49-F238E27FC236}">
                <a16:creationId xmlns:a16="http://schemas.microsoft.com/office/drawing/2014/main" id="{58A20E95-9F61-2A41-8E22-A90CCD824BA3}"/>
              </a:ext>
            </a:extLst>
          </p:cNvPr>
          <p:cNvSpPr>
            <a:spLocks noGrp="1"/>
          </p:cNvSpPr>
          <p:nvPr>
            <p:ph type="title"/>
          </p:nvPr>
        </p:nvSpPr>
        <p:spPr>
          <a:xfrm>
            <a:off x="1748497" y="298178"/>
            <a:ext cx="5150100" cy="431400"/>
          </a:xfrm>
        </p:spPr>
        <p:txBody>
          <a:bodyPr/>
          <a:lstStyle/>
          <a:p>
            <a:r>
              <a:rPr lang="en-US" b="1" dirty="0">
                <a:solidFill>
                  <a:schemeClr val="accent6">
                    <a:lumMod val="50000"/>
                  </a:schemeClr>
                </a:solidFill>
              </a:rPr>
              <a:t>Handling Missing Data</a:t>
            </a:r>
          </a:p>
        </p:txBody>
      </p:sp>
      <p:pic>
        <p:nvPicPr>
          <p:cNvPr id="52" name="Picture 2">
            <a:extLst>
              <a:ext uri="{FF2B5EF4-FFF2-40B4-BE49-F238E27FC236}">
                <a16:creationId xmlns:a16="http://schemas.microsoft.com/office/drawing/2014/main" id="{0DBAC490-27CC-2B48-96EB-F45C639423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731"/>
          <a:stretch/>
        </p:blipFill>
        <p:spPr bwMode="auto">
          <a:xfrm>
            <a:off x="188534" y="912458"/>
            <a:ext cx="7064593" cy="3196968"/>
          </a:xfrm>
          <a:prstGeom prst="rect">
            <a:avLst/>
          </a:prstGeom>
          <a:noFill/>
          <a:extLst>
            <a:ext uri="{909E8E84-426E-40DD-AFC4-6F175D3DCCD1}">
              <a14:hiddenFill xmlns:a14="http://schemas.microsoft.com/office/drawing/2010/main">
                <a:solidFill>
                  <a:srgbClr val="FFFFFF"/>
                </a:solidFill>
              </a14:hiddenFill>
            </a:ext>
          </a:extLst>
        </p:spPr>
      </p:pic>
      <p:sp>
        <p:nvSpPr>
          <p:cNvPr id="54" name="Right Brace 53">
            <a:extLst>
              <a:ext uri="{FF2B5EF4-FFF2-40B4-BE49-F238E27FC236}">
                <a16:creationId xmlns:a16="http://schemas.microsoft.com/office/drawing/2014/main" id="{86DF99C4-A928-4945-A3A1-EB6AC4B8DED2}"/>
              </a:ext>
            </a:extLst>
          </p:cNvPr>
          <p:cNvSpPr/>
          <p:nvPr/>
        </p:nvSpPr>
        <p:spPr>
          <a:xfrm>
            <a:off x="7253127" y="1008417"/>
            <a:ext cx="213741" cy="1215054"/>
          </a:xfrm>
          <a:prstGeom prst="rightBrac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Right Brace 54">
            <a:extLst>
              <a:ext uri="{FF2B5EF4-FFF2-40B4-BE49-F238E27FC236}">
                <a16:creationId xmlns:a16="http://schemas.microsoft.com/office/drawing/2014/main" id="{AE2E55D1-ECF3-6A48-AE27-3C21FA74F73F}"/>
              </a:ext>
            </a:extLst>
          </p:cNvPr>
          <p:cNvSpPr/>
          <p:nvPr/>
        </p:nvSpPr>
        <p:spPr>
          <a:xfrm>
            <a:off x="7253127" y="2307958"/>
            <a:ext cx="213741" cy="771693"/>
          </a:xfrm>
          <a:prstGeom prst="rightBrac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Google Shape;774;p52">
            <a:extLst>
              <a:ext uri="{FF2B5EF4-FFF2-40B4-BE49-F238E27FC236}">
                <a16:creationId xmlns:a16="http://schemas.microsoft.com/office/drawing/2014/main" id="{EE9D071D-ECCD-0247-8F0A-460C69CC788A}"/>
              </a:ext>
            </a:extLst>
          </p:cNvPr>
          <p:cNvSpPr txBox="1">
            <a:spLocks/>
          </p:cNvSpPr>
          <p:nvPr/>
        </p:nvSpPr>
        <p:spPr>
          <a:xfrm>
            <a:off x="7342326" y="1435537"/>
            <a:ext cx="1492370" cy="3657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Font typeface="Montserrat"/>
              <a:buNone/>
            </a:pPr>
            <a:r>
              <a:rPr lang="en-US" sz="1500" dirty="0">
                <a:solidFill>
                  <a:schemeClr val="accent6">
                    <a:lumMod val="50000"/>
                  </a:schemeClr>
                </a:solidFill>
              </a:rPr>
              <a:t>Residential</a:t>
            </a:r>
          </a:p>
        </p:txBody>
      </p:sp>
      <p:sp>
        <p:nvSpPr>
          <p:cNvPr id="57" name="Google Shape;774;p52">
            <a:extLst>
              <a:ext uri="{FF2B5EF4-FFF2-40B4-BE49-F238E27FC236}">
                <a16:creationId xmlns:a16="http://schemas.microsoft.com/office/drawing/2014/main" id="{433CB7BC-3F3F-9F44-9582-501D7ADDAB64}"/>
              </a:ext>
            </a:extLst>
          </p:cNvPr>
          <p:cNvSpPr txBox="1">
            <a:spLocks/>
          </p:cNvSpPr>
          <p:nvPr/>
        </p:nvSpPr>
        <p:spPr>
          <a:xfrm>
            <a:off x="7342326" y="2510924"/>
            <a:ext cx="1801674" cy="3657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Font typeface="Montserrat"/>
              <a:buNone/>
            </a:pPr>
            <a:r>
              <a:rPr lang="en-US" sz="1500" dirty="0">
                <a:solidFill>
                  <a:schemeClr val="accent6">
                    <a:lumMod val="50000"/>
                  </a:schemeClr>
                </a:solidFill>
              </a:rPr>
              <a:t>Condominium</a:t>
            </a:r>
          </a:p>
        </p:txBody>
      </p:sp>
      <p:sp>
        <p:nvSpPr>
          <p:cNvPr id="58" name="Google Shape;774;p52">
            <a:extLst>
              <a:ext uri="{FF2B5EF4-FFF2-40B4-BE49-F238E27FC236}">
                <a16:creationId xmlns:a16="http://schemas.microsoft.com/office/drawing/2014/main" id="{10CA03C5-3537-E74C-B965-CA2B1D2D6599}"/>
              </a:ext>
            </a:extLst>
          </p:cNvPr>
          <p:cNvSpPr txBox="1">
            <a:spLocks/>
          </p:cNvSpPr>
          <p:nvPr/>
        </p:nvSpPr>
        <p:spPr>
          <a:xfrm>
            <a:off x="7404597" y="729578"/>
            <a:ext cx="1492370" cy="3657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Font typeface="Montserrat"/>
              <a:buNone/>
            </a:pPr>
            <a:r>
              <a:rPr lang="en-US" sz="1500" b="1" dirty="0">
                <a:solidFill>
                  <a:schemeClr val="accent6">
                    <a:lumMod val="50000"/>
                  </a:schemeClr>
                </a:solidFill>
              </a:rPr>
              <a:t>SOURCE</a:t>
            </a:r>
          </a:p>
        </p:txBody>
      </p:sp>
      <p:sp>
        <p:nvSpPr>
          <p:cNvPr id="59" name="Google Shape;774;p52">
            <a:extLst>
              <a:ext uri="{FF2B5EF4-FFF2-40B4-BE49-F238E27FC236}">
                <a16:creationId xmlns:a16="http://schemas.microsoft.com/office/drawing/2014/main" id="{D47298FC-1044-E648-854F-815EEA0DE139}"/>
              </a:ext>
            </a:extLst>
          </p:cNvPr>
          <p:cNvSpPr txBox="1">
            <a:spLocks/>
          </p:cNvSpPr>
          <p:nvPr/>
        </p:nvSpPr>
        <p:spPr>
          <a:xfrm>
            <a:off x="188534" y="4125295"/>
            <a:ext cx="8646162" cy="740466"/>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lgn="ctr">
              <a:buFont typeface="Montserrat"/>
              <a:buNone/>
            </a:pPr>
            <a:r>
              <a:rPr lang="en-US" sz="1500" dirty="0">
                <a:solidFill>
                  <a:schemeClr val="accent6">
                    <a:lumMod val="50000"/>
                  </a:schemeClr>
                </a:solidFill>
              </a:rPr>
              <a:t>The dataset comes from </a:t>
            </a:r>
            <a:r>
              <a:rPr lang="en-US" sz="1500" b="1" dirty="0">
                <a:solidFill>
                  <a:schemeClr val="accent6">
                    <a:lumMod val="50000"/>
                  </a:schemeClr>
                </a:solidFill>
              </a:rPr>
              <a:t>two sources</a:t>
            </a:r>
            <a:r>
              <a:rPr lang="en-US" sz="1500" dirty="0">
                <a:solidFill>
                  <a:schemeClr val="accent6">
                    <a:lumMod val="50000"/>
                  </a:schemeClr>
                </a:solidFill>
              </a:rPr>
              <a:t> that have </a:t>
            </a:r>
            <a:r>
              <a:rPr lang="en-US" sz="1500" b="1" dirty="0">
                <a:solidFill>
                  <a:schemeClr val="accent6">
                    <a:lumMod val="50000"/>
                  </a:schemeClr>
                </a:solidFill>
              </a:rPr>
              <a:t>several different features</a:t>
            </a:r>
            <a:r>
              <a:rPr lang="en-US" sz="1500" dirty="0">
                <a:solidFill>
                  <a:schemeClr val="accent6">
                    <a:lumMod val="50000"/>
                  </a:schemeClr>
                </a:solidFill>
              </a:rPr>
              <a:t>. We assume to predict those two, will require different features. Since we have less missing values on residential, </a:t>
            </a:r>
            <a:r>
              <a:rPr lang="en-US" sz="1500" b="1" dirty="0">
                <a:solidFill>
                  <a:schemeClr val="accent6">
                    <a:lumMod val="50000"/>
                  </a:schemeClr>
                </a:solidFill>
              </a:rPr>
              <a:t>we limit our project only on residential property</a:t>
            </a:r>
            <a:r>
              <a:rPr lang="en-US" sz="1500" dirty="0">
                <a:solidFill>
                  <a:schemeClr val="accent6">
                    <a:lumMod val="50000"/>
                  </a:schemeClr>
                </a:solidFill>
              </a:rPr>
              <a:t>. </a:t>
            </a:r>
          </a:p>
        </p:txBody>
      </p:sp>
    </p:spTree>
    <p:extLst>
      <p:ext uri="{BB962C8B-B14F-4D97-AF65-F5344CB8AC3E}">
        <p14:creationId xmlns:p14="http://schemas.microsoft.com/office/powerpoint/2010/main" val="1922810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FA0D44-39A4-4EB9-B6BD-8A4409EF3D44}"/>
              </a:ext>
            </a:extLst>
          </p:cNvPr>
          <p:cNvSpPr>
            <a:spLocks noGrp="1"/>
          </p:cNvSpPr>
          <p:nvPr>
            <p:ph type="title"/>
          </p:nvPr>
        </p:nvSpPr>
        <p:spPr>
          <a:xfrm>
            <a:off x="1748497" y="298178"/>
            <a:ext cx="5150100" cy="431400"/>
          </a:xfrm>
        </p:spPr>
        <p:txBody>
          <a:bodyPr/>
          <a:lstStyle/>
          <a:p>
            <a:r>
              <a:rPr lang="en-US" b="1" dirty="0">
                <a:solidFill>
                  <a:schemeClr val="accent6">
                    <a:lumMod val="50000"/>
                  </a:schemeClr>
                </a:solidFill>
              </a:rPr>
              <a:t>Handling Missing Data (continued)</a:t>
            </a:r>
          </a:p>
        </p:txBody>
      </p:sp>
      <p:sp>
        <p:nvSpPr>
          <p:cNvPr id="14" name="Google Shape;774;p52">
            <a:extLst>
              <a:ext uri="{FF2B5EF4-FFF2-40B4-BE49-F238E27FC236}">
                <a16:creationId xmlns:a16="http://schemas.microsoft.com/office/drawing/2014/main" id="{3A9E0B68-26F2-7548-AACB-CE277E858659}"/>
              </a:ext>
            </a:extLst>
          </p:cNvPr>
          <p:cNvSpPr txBox="1">
            <a:spLocks/>
          </p:cNvSpPr>
          <p:nvPr/>
        </p:nvSpPr>
        <p:spPr>
          <a:xfrm>
            <a:off x="94891" y="3148620"/>
            <a:ext cx="8980097" cy="1696702"/>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Font typeface="Montserrat"/>
              <a:buNone/>
            </a:pPr>
            <a:r>
              <a:rPr lang="en-US" sz="1600" dirty="0">
                <a:solidFill>
                  <a:schemeClr val="accent6">
                    <a:lumMod val="50000"/>
                  </a:schemeClr>
                </a:solidFill>
              </a:rPr>
              <a:t>We also drop some features as follows :</a:t>
            </a:r>
          </a:p>
          <a:p>
            <a:pPr marL="139700" indent="0">
              <a:buFont typeface="Montserrat"/>
              <a:buNone/>
            </a:pPr>
            <a:endParaRPr lang="en-US" sz="1500" dirty="0">
              <a:solidFill>
                <a:schemeClr val="accent6">
                  <a:lumMod val="50000"/>
                </a:schemeClr>
              </a:solidFill>
            </a:endParaRPr>
          </a:p>
          <a:p>
            <a:pPr>
              <a:buFontTx/>
              <a:buChar char="-"/>
            </a:pPr>
            <a:r>
              <a:rPr lang="en-US" sz="1500" dirty="0">
                <a:solidFill>
                  <a:schemeClr val="accent6">
                    <a:lumMod val="50000"/>
                  </a:schemeClr>
                </a:solidFill>
              </a:rPr>
              <a:t>CMPLX_NUM, LIVING_GBA, CENSUS_TRACT : condominium features</a:t>
            </a:r>
          </a:p>
          <a:p>
            <a:pPr>
              <a:buFontTx/>
              <a:buChar char="-"/>
            </a:pPr>
            <a:r>
              <a:rPr lang="en-GB" dirty="0">
                <a:solidFill>
                  <a:schemeClr val="accent6">
                    <a:lumMod val="50000"/>
                  </a:schemeClr>
                </a:solidFill>
              </a:rPr>
              <a:t>ASSESSMENT_SUBNBHD, FULLADDRESS, NATIONAL GRID, CENSUS_BLOCK : high cardinality</a:t>
            </a:r>
          </a:p>
          <a:p>
            <a:pPr>
              <a:buFontTx/>
              <a:buChar char="-"/>
            </a:pPr>
            <a:r>
              <a:rPr lang="en-GB" dirty="0">
                <a:solidFill>
                  <a:schemeClr val="accent6">
                    <a:lumMod val="50000"/>
                  </a:schemeClr>
                </a:solidFill>
              </a:rPr>
              <a:t>CITY, STATE : single value (Washington, DC)</a:t>
            </a:r>
          </a:p>
          <a:p>
            <a:pPr>
              <a:buFontTx/>
              <a:buChar char="-"/>
            </a:pPr>
            <a:r>
              <a:rPr lang="en-GB" dirty="0">
                <a:solidFill>
                  <a:schemeClr val="accent6">
                    <a:lumMod val="50000"/>
                  </a:schemeClr>
                </a:solidFill>
              </a:rPr>
              <a:t>X, Y : same value with LONGITUDE and LATITUDE</a:t>
            </a:r>
          </a:p>
          <a:p>
            <a:pPr>
              <a:buFontTx/>
              <a:buChar char="-"/>
            </a:pPr>
            <a:r>
              <a:rPr lang="en-GB" dirty="0">
                <a:solidFill>
                  <a:schemeClr val="accent6">
                    <a:lumMod val="50000"/>
                  </a:schemeClr>
                </a:solidFill>
              </a:rPr>
              <a:t>SALEDATE : replaced with SALEYEAR</a:t>
            </a:r>
          </a:p>
        </p:txBody>
      </p:sp>
      <p:grpSp>
        <p:nvGrpSpPr>
          <p:cNvPr id="7" name="Group 6">
            <a:extLst>
              <a:ext uri="{FF2B5EF4-FFF2-40B4-BE49-F238E27FC236}">
                <a16:creationId xmlns:a16="http://schemas.microsoft.com/office/drawing/2014/main" id="{3830A7CC-B4BE-1E48-B63A-E6BE51234964}"/>
              </a:ext>
            </a:extLst>
          </p:cNvPr>
          <p:cNvGrpSpPr/>
          <p:nvPr/>
        </p:nvGrpSpPr>
        <p:grpSpPr>
          <a:xfrm>
            <a:off x="923962" y="729578"/>
            <a:ext cx="7119234" cy="2582944"/>
            <a:chOff x="841075" y="779091"/>
            <a:chExt cx="6784676" cy="2582944"/>
          </a:xfrm>
        </p:grpSpPr>
        <p:pic>
          <p:nvPicPr>
            <p:cNvPr id="8" name="Picture 4">
              <a:extLst>
                <a:ext uri="{FF2B5EF4-FFF2-40B4-BE49-F238E27FC236}">
                  <a16:creationId xmlns:a16="http://schemas.microsoft.com/office/drawing/2014/main" id="{9F3459D8-8249-644B-B90A-EDBBF2BA80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567" r="9151"/>
            <a:stretch/>
          </p:blipFill>
          <p:spPr bwMode="auto">
            <a:xfrm>
              <a:off x="841075" y="1026543"/>
              <a:ext cx="6784676" cy="23354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40B72FC-3638-044E-B45F-01E5C4A042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9" r="9151" b="94861"/>
            <a:stretch/>
          </p:blipFill>
          <p:spPr bwMode="auto">
            <a:xfrm>
              <a:off x="841075" y="779091"/>
              <a:ext cx="6784676" cy="1984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8416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13" name="Title 2">
            <a:extLst>
              <a:ext uri="{FF2B5EF4-FFF2-40B4-BE49-F238E27FC236}">
                <a16:creationId xmlns:a16="http://schemas.microsoft.com/office/drawing/2014/main" id="{65EFACF3-2C4E-B345-88A6-158E081233BD}"/>
              </a:ext>
            </a:extLst>
          </p:cNvPr>
          <p:cNvSpPr>
            <a:spLocks noGrp="1"/>
          </p:cNvSpPr>
          <p:nvPr>
            <p:ph type="title"/>
          </p:nvPr>
        </p:nvSpPr>
        <p:spPr>
          <a:xfrm>
            <a:off x="1748497" y="298178"/>
            <a:ext cx="5150100" cy="431400"/>
          </a:xfrm>
        </p:spPr>
        <p:txBody>
          <a:bodyPr/>
          <a:lstStyle/>
          <a:p>
            <a:r>
              <a:rPr lang="en-US" b="1" dirty="0">
                <a:solidFill>
                  <a:schemeClr val="accent6">
                    <a:lumMod val="50000"/>
                  </a:schemeClr>
                </a:solidFill>
              </a:rPr>
              <a:t>Handling Missing Data (continued)</a:t>
            </a:r>
          </a:p>
        </p:txBody>
      </p:sp>
      <p:sp>
        <p:nvSpPr>
          <p:cNvPr id="14" name="Google Shape;774;p52">
            <a:extLst>
              <a:ext uri="{FF2B5EF4-FFF2-40B4-BE49-F238E27FC236}">
                <a16:creationId xmlns:a16="http://schemas.microsoft.com/office/drawing/2014/main" id="{8AD8EE57-A9BF-6D41-BED6-2968163D57BB}"/>
              </a:ext>
            </a:extLst>
          </p:cNvPr>
          <p:cNvSpPr txBox="1">
            <a:spLocks/>
          </p:cNvSpPr>
          <p:nvPr/>
        </p:nvSpPr>
        <p:spPr>
          <a:xfrm>
            <a:off x="81951" y="3328284"/>
            <a:ext cx="8980097" cy="1286847"/>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dirty="0">
                <a:solidFill>
                  <a:schemeClr val="accent6">
                    <a:lumMod val="50000"/>
                  </a:schemeClr>
                </a:solidFill>
              </a:rPr>
              <a:t>The YR_RMDL features seems too important to drop. Intuitively, whether the properties have been </a:t>
            </a:r>
            <a:r>
              <a:rPr lang="en-GB" dirty="0" err="1">
                <a:solidFill>
                  <a:schemeClr val="accent6">
                    <a:lumMod val="50000"/>
                  </a:schemeClr>
                </a:solidFill>
              </a:rPr>
              <a:t>remodeled</a:t>
            </a:r>
            <a:r>
              <a:rPr lang="en-GB" dirty="0">
                <a:solidFill>
                  <a:schemeClr val="accent6">
                    <a:lumMod val="50000"/>
                  </a:schemeClr>
                </a:solidFill>
              </a:rPr>
              <a:t> or not will affect the price. We decide to do feature engineering by converting the YR_RMDL into RMDL, which is (1/0). 1 means the property has been </a:t>
            </a:r>
            <a:r>
              <a:rPr lang="en-GB" dirty="0" err="1">
                <a:solidFill>
                  <a:schemeClr val="accent6">
                    <a:lumMod val="50000"/>
                  </a:schemeClr>
                </a:solidFill>
              </a:rPr>
              <a:t>remodeled</a:t>
            </a:r>
            <a:r>
              <a:rPr lang="en-GB" dirty="0">
                <a:solidFill>
                  <a:schemeClr val="accent6">
                    <a:lumMod val="50000"/>
                  </a:schemeClr>
                </a:solidFill>
              </a:rPr>
              <a:t> and vice versa.</a:t>
            </a:r>
          </a:p>
          <a:p>
            <a:pPr marL="139700" indent="0">
              <a:buNone/>
            </a:pPr>
            <a:endParaRPr lang="en-GB" dirty="0">
              <a:solidFill>
                <a:schemeClr val="accent6">
                  <a:lumMod val="50000"/>
                </a:schemeClr>
              </a:solidFill>
            </a:endParaRPr>
          </a:p>
          <a:p>
            <a:pPr marL="139700" indent="0">
              <a:buNone/>
            </a:pPr>
            <a:r>
              <a:rPr lang="en-GB" dirty="0">
                <a:solidFill>
                  <a:schemeClr val="accent6">
                    <a:lumMod val="50000"/>
                  </a:schemeClr>
                </a:solidFill>
              </a:rPr>
              <a:t>Next, we will drop remaining missing values since the number is insignificant (88 rows)</a:t>
            </a:r>
          </a:p>
        </p:txBody>
      </p:sp>
      <p:grpSp>
        <p:nvGrpSpPr>
          <p:cNvPr id="4" name="Group 3">
            <a:extLst>
              <a:ext uri="{FF2B5EF4-FFF2-40B4-BE49-F238E27FC236}">
                <a16:creationId xmlns:a16="http://schemas.microsoft.com/office/drawing/2014/main" id="{2A53C1DD-8CBA-9B43-A59A-F806C2DF6F63}"/>
              </a:ext>
            </a:extLst>
          </p:cNvPr>
          <p:cNvGrpSpPr/>
          <p:nvPr/>
        </p:nvGrpSpPr>
        <p:grpSpPr>
          <a:xfrm>
            <a:off x="884207" y="729578"/>
            <a:ext cx="7198745" cy="2536827"/>
            <a:chOff x="884207" y="819509"/>
            <a:chExt cx="7198745" cy="2536827"/>
          </a:xfrm>
        </p:grpSpPr>
        <p:pic>
          <p:nvPicPr>
            <p:cNvPr id="8194" name="Picture 2">
              <a:extLst>
                <a:ext uri="{FF2B5EF4-FFF2-40B4-BE49-F238E27FC236}">
                  <a16:creationId xmlns:a16="http://schemas.microsoft.com/office/drawing/2014/main" id="{C84D2E6E-A947-234D-BF21-F886EB175B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590" r="8868" b="-1"/>
            <a:stretch/>
          </p:blipFill>
          <p:spPr bwMode="auto">
            <a:xfrm>
              <a:off x="884207" y="1026543"/>
              <a:ext cx="7198745" cy="232979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81D3472F-78FC-A14A-83E4-1A81EA7347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03" r="8868" b="94393"/>
            <a:stretch/>
          </p:blipFill>
          <p:spPr bwMode="auto">
            <a:xfrm>
              <a:off x="884207" y="819509"/>
              <a:ext cx="7198745" cy="2156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55127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oogle Shape;409;p36">
            <a:extLst>
              <a:ext uri="{FF2B5EF4-FFF2-40B4-BE49-F238E27FC236}">
                <a16:creationId xmlns:a16="http://schemas.microsoft.com/office/drawing/2014/main" id="{EEECA0E1-92DF-E44E-A727-EB4373E05E0B}"/>
              </a:ext>
            </a:extLst>
          </p:cNvPr>
          <p:cNvSpPr txBox="1">
            <a:spLocks/>
          </p:cNvSpPr>
          <p:nvPr/>
        </p:nvSpPr>
        <p:spPr>
          <a:xfrm>
            <a:off x="7376846" y="2869935"/>
            <a:ext cx="1759737" cy="663091"/>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l"/>
            <a:r>
              <a:rPr lang="en-GB" sz="1600" dirty="0">
                <a:solidFill>
                  <a:schemeClr val="accent6">
                    <a:lumMod val="60000"/>
                    <a:lumOff val="40000"/>
                  </a:schemeClr>
                </a:solidFill>
              </a:rPr>
              <a:t>Model performance :</a:t>
            </a:r>
          </a:p>
          <a:p>
            <a:pPr algn="l"/>
            <a:r>
              <a:rPr lang="en-GB" sz="1600" dirty="0">
                <a:solidFill>
                  <a:schemeClr val="accent6">
                    <a:lumMod val="60000"/>
                    <a:lumOff val="40000"/>
                  </a:schemeClr>
                </a:solidFill>
              </a:rPr>
              <a:t>- ROOMS</a:t>
            </a:r>
          </a:p>
          <a:p>
            <a:pPr algn="l"/>
            <a:r>
              <a:rPr lang="en-GB" sz="1600" dirty="0">
                <a:solidFill>
                  <a:schemeClr val="accent6">
                    <a:lumMod val="60000"/>
                    <a:lumOff val="40000"/>
                  </a:schemeClr>
                </a:solidFill>
              </a:rPr>
              <a:t>- USE CODE</a:t>
            </a:r>
          </a:p>
        </p:txBody>
      </p:sp>
      <p:sp>
        <p:nvSpPr>
          <p:cNvPr id="17" name="Google Shape;409;p36">
            <a:extLst>
              <a:ext uri="{FF2B5EF4-FFF2-40B4-BE49-F238E27FC236}">
                <a16:creationId xmlns:a16="http://schemas.microsoft.com/office/drawing/2014/main" id="{F77F2C62-DFDE-FE42-966A-DB852643AAD0}"/>
              </a:ext>
            </a:extLst>
          </p:cNvPr>
          <p:cNvSpPr txBox="1">
            <a:spLocks/>
          </p:cNvSpPr>
          <p:nvPr/>
        </p:nvSpPr>
        <p:spPr>
          <a:xfrm>
            <a:off x="3611479" y="2488456"/>
            <a:ext cx="2252420" cy="2043474"/>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l"/>
            <a:r>
              <a:rPr lang="en-GB" sz="1600" dirty="0">
                <a:solidFill>
                  <a:schemeClr val="accent6">
                    <a:lumMod val="60000"/>
                    <a:lumOff val="40000"/>
                  </a:schemeClr>
                </a:solidFill>
              </a:rPr>
              <a:t>Drop Location Features</a:t>
            </a:r>
          </a:p>
          <a:p>
            <a:pPr algn="l"/>
            <a:r>
              <a:rPr lang="en-GB" sz="1600" dirty="0">
                <a:solidFill>
                  <a:schemeClr val="accent6">
                    <a:lumMod val="60000"/>
                    <a:lumOff val="40000"/>
                  </a:schemeClr>
                </a:solidFill>
              </a:rPr>
              <a:t>(Multicollinearity)  :</a:t>
            </a:r>
          </a:p>
          <a:p>
            <a:pPr algn="l"/>
            <a:r>
              <a:rPr lang="en-GB" sz="1600" dirty="0">
                <a:solidFill>
                  <a:schemeClr val="accent6">
                    <a:lumMod val="60000"/>
                    <a:lumOff val="40000"/>
                  </a:schemeClr>
                </a:solidFill>
              </a:rPr>
              <a:t>- ZIPCODE</a:t>
            </a:r>
          </a:p>
          <a:p>
            <a:pPr algn="l"/>
            <a:r>
              <a:rPr lang="en-GB" sz="1600" dirty="0">
                <a:solidFill>
                  <a:schemeClr val="accent6">
                    <a:lumMod val="60000"/>
                    <a:lumOff val="40000"/>
                  </a:schemeClr>
                </a:solidFill>
              </a:rPr>
              <a:t>- ASSESSMENT_NBHD</a:t>
            </a:r>
          </a:p>
          <a:p>
            <a:pPr algn="l"/>
            <a:r>
              <a:rPr lang="en-GB" sz="1600" dirty="0">
                <a:solidFill>
                  <a:schemeClr val="accent6">
                    <a:lumMod val="60000"/>
                    <a:lumOff val="40000"/>
                  </a:schemeClr>
                </a:solidFill>
              </a:rPr>
              <a:t>- SQUARE</a:t>
            </a:r>
          </a:p>
          <a:p>
            <a:pPr algn="l"/>
            <a:r>
              <a:rPr lang="en-GB" sz="1600" dirty="0">
                <a:solidFill>
                  <a:schemeClr val="accent6">
                    <a:lumMod val="60000"/>
                    <a:lumOff val="40000"/>
                  </a:schemeClr>
                </a:solidFill>
              </a:rPr>
              <a:t>- QUADRANT</a:t>
            </a:r>
          </a:p>
          <a:p>
            <a:pPr algn="l"/>
            <a:r>
              <a:rPr lang="en-GB" sz="1600" dirty="0">
                <a:solidFill>
                  <a:schemeClr val="accent6">
                    <a:lumMod val="60000"/>
                    <a:lumOff val="40000"/>
                  </a:schemeClr>
                </a:solidFill>
              </a:rPr>
              <a:t>- LATITUDE</a:t>
            </a:r>
          </a:p>
          <a:p>
            <a:pPr algn="l"/>
            <a:r>
              <a:rPr lang="en-GB" sz="1600" dirty="0">
                <a:solidFill>
                  <a:schemeClr val="accent6">
                    <a:lumMod val="60000"/>
                    <a:lumOff val="40000"/>
                  </a:schemeClr>
                </a:solidFill>
              </a:rPr>
              <a:t>- LONGITUDE</a:t>
            </a:r>
          </a:p>
        </p:txBody>
      </p:sp>
      <p:sp>
        <p:nvSpPr>
          <p:cNvPr id="10" name="Google Shape;409;p36">
            <a:extLst>
              <a:ext uri="{FF2B5EF4-FFF2-40B4-BE49-F238E27FC236}">
                <a16:creationId xmlns:a16="http://schemas.microsoft.com/office/drawing/2014/main" id="{D465AA6B-2CA5-954C-A8C1-8DD9EEEDF47B}"/>
              </a:ext>
            </a:extLst>
          </p:cNvPr>
          <p:cNvSpPr txBox="1">
            <a:spLocks/>
          </p:cNvSpPr>
          <p:nvPr/>
        </p:nvSpPr>
        <p:spPr>
          <a:xfrm>
            <a:off x="121605" y="907742"/>
            <a:ext cx="3458212" cy="667166"/>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l"/>
            <a:r>
              <a:rPr lang="en-GB" sz="1600" dirty="0">
                <a:solidFill>
                  <a:schemeClr val="accent6">
                    <a:lumMod val="60000"/>
                    <a:lumOff val="40000"/>
                  </a:schemeClr>
                </a:solidFill>
              </a:rPr>
              <a:t>- GIS_LAST_MOD_DTTM (update version)</a:t>
            </a:r>
          </a:p>
          <a:p>
            <a:pPr algn="l"/>
            <a:r>
              <a:rPr lang="en-GB" sz="1600" dirty="0">
                <a:solidFill>
                  <a:schemeClr val="accent6">
                    <a:lumMod val="60000"/>
                    <a:lumOff val="40000"/>
                  </a:schemeClr>
                </a:solidFill>
              </a:rPr>
              <a:t>- SOURCE (only residential)</a:t>
            </a:r>
          </a:p>
        </p:txBody>
      </p:sp>
      <p:sp>
        <p:nvSpPr>
          <p:cNvPr id="20" name="Google Shape;409;p36">
            <a:extLst>
              <a:ext uri="{FF2B5EF4-FFF2-40B4-BE49-F238E27FC236}">
                <a16:creationId xmlns:a16="http://schemas.microsoft.com/office/drawing/2014/main" id="{F227948E-9317-CF4A-A5F9-2584D8C4D0BB}"/>
              </a:ext>
            </a:extLst>
          </p:cNvPr>
          <p:cNvSpPr txBox="1">
            <a:spLocks/>
          </p:cNvSpPr>
          <p:nvPr/>
        </p:nvSpPr>
        <p:spPr>
          <a:xfrm>
            <a:off x="5184585" y="3801740"/>
            <a:ext cx="3815857" cy="431400"/>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l"/>
            <a:r>
              <a:rPr lang="en-GB" sz="1600" dirty="0">
                <a:solidFill>
                  <a:schemeClr val="accent6">
                    <a:lumMod val="60000"/>
                    <a:lumOff val="40000"/>
                  </a:schemeClr>
                </a:solidFill>
              </a:rPr>
              <a:t>- NUM_UNITS (multicollinearity &amp; imbalanced)</a:t>
            </a:r>
          </a:p>
          <a:p>
            <a:pPr algn="l"/>
            <a:r>
              <a:rPr lang="en-GB" sz="1600" dirty="0">
                <a:solidFill>
                  <a:schemeClr val="accent6">
                    <a:lumMod val="60000"/>
                    <a:lumOff val="40000"/>
                  </a:schemeClr>
                </a:solidFill>
              </a:rPr>
              <a:t>- BLDG_NUM (weak correlation &amp; imbalanced)</a:t>
            </a:r>
          </a:p>
        </p:txBody>
      </p:sp>
      <p:cxnSp>
        <p:nvCxnSpPr>
          <p:cNvPr id="52" name="Curved Connector 51">
            <a:extLst>
              <a:ext uri="{FF2B5EF4-FFF2-40B4-BE49-F238E27FC236}">
                <a16:creationId xmlns:a16="http://schemas.microsoft.com/office/drawing/2014/main" id="{6BDB9FE3-C560-D04C-ACD3-4E20B34A1065}"/>
              </a:ext>
            </a:extLst>
          </p:cNvPr>
          <p:cNvCxnSpPr>
            <a:cxnSpLocks/>
            <a:stCxn id="27" idx="1"/>
            <a:endCxn id="18" idx="6"/>
          </p:cNvCxnSpPr>
          <p:nvPr/>
        </p:nvCxnSpPr>
        <p:spPr>
          <a:xfrm rot="10800000" flipV="1">
            <a:off x="7135902" y="2100950"/>
            <a:ext cx="421390" cy="900291"/>
          </a:xfrm>
          <a:prstGeom prst="curvedConnector3">
            <a:avLst>
              <a:gd name="adj1" fmla="val 50000"/>
            </a:avLst>
          </a:prstGeom>
          <a:ln w="38100">
            <a:gradFill>
              <a:gsLst>
                <a:gs pos="0">
                  <a:schemeClr val="accent6"/>
                </a:gs>
                <a:gs pos="74000">
                  <a:schemeClr val="accent5"/>
                </a:gs>
                <a:gs pos="100000">
                  <a:schemeClr val="accent4"/>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6CDE1B41-4435-F94E-A7D0-4F527FC0C5CA}"/>
              </a:ext>
            </a:extLst>
          </p:cNvPr>
          <p:cNvCxnSpPr>
            <a:cxnSpLocks/>
            <a:stCxn id="14" idx="6"/>
            <a:endCxn id="18" idx="1"/>
          </p:cNvCxnSpPr>
          <p:nvPr/>
        </p:nvCxnSpPr>
        <p:spPr>
          <a:xfrm>
            <a:off x="5184585" y="1762929"/>
            <a:ext cx="757327" cy="745516"/>
          </a:xfrm>
          <a:prstGeom prst="curvedConnector2">
            <a:avLst/>
          </a:prstGeom>
          <a:ln w="38100">
            <a:gradFill>
              <a:gsLst>
                <a:gs pos="0">
                  <a:schemeClr val="accent6"/>
                </a:gs>
                <a:gs pos="74000">
                  <a:schemeClr val="accent5"/>
                </a:gs>
                <a:gs pos="100000">
                  <a:schemeClr val="accent4"/>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10BD0D28-7562-B54A-8CEB-CACAE9019B04}"/>
              </a:ext>
            </a:extLst>
          </p:cNvPr>
          <p:cNvCxnSpPr>
            <a:cxnSpLocks/>
            <a:stCxn id="14" idx="2"/>
            <a:endCxn id="12" idx="6"/>
          </p:cNvCxnSpPr>
          <p:nvPr/>
        </p:nvCxnSpPr>
        <p:spPr>
          <a:xfrm rot="10800000" flipV="1">
            <a:off x="3162037" y="1762928"/>
            <a:ext cx="623702" cy="1994927"/>
          </a:xfrm>
          <a:prstGeom prst="curvedConnector3">
            <a:avLst>
              <a:gd name="adj1" fmla="val 50000"/>
            </a:avLst>
          </a:prstGeom>
          <a:ln w="38100">
            <a:gradFill>
              <a:gsLst>
                <a:gs pos="0">
                  <a:schemeClr val="accent6"/>
                </a:gs>
                <a:gs pos="74000">
                  <a:schemeClr val="accent5"/>
                </a:gs>
                <a:gs pos="100000">
                  <a:schemeClr val="accent4"/>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DD0B80E3-1DBF-C74F-9040-5DA71877AFD9}"/>
              </a:ext>
            </a:extLst>
          </p:cNvPr>
          <p:cNvCxnSpPr>
            <a:cxnSpLocks/>
            <a:stCxn id="11" idx="5"/>
            <a:endCxn id="12" idx="1"/>
          </p:cNvCxnSpPr>
          <p:nvPr/>
        </p:nvCxnSpPr>
        <p:spPr>
          <a:xfrm rot="16200000" flipH="1">
            <a:off x="1511136" y="2808148"/>
            <a:ext cx="519070" cy="394752"/>
          </a:xfrm>
          <a:prstGeom prst="curvedConnector3">
            <a:avLst>
              <a:gd name="adj1" fmla="val 50000"/>
            </a:avLst>
          </a:prstGeom>
          <a:ln w="38100">
            <a:gradFill>
              <a:gsLst>
                <a:gs pos="0">
                  <a:schemeClr val="accent6"/>
                </a:gs>
                <a:gs pos="74000">
                  <a:schemeClr val="accent5"/>
                </a:gs>
                <a:gs pos="100000">
                  <a:schemeClr val="accent4"/>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1DFA0D44-39A4-4EB9-B6BD-8A4409EF3D44}"/>
              </a:ext>
            </a:extLst>
          </p:cNvPr>
          <p:cNvSpPr>
            <a:spLocks noGrp="1"/>
          </p:cNvSpPr>
          <p:nvPr>
            <p:ph type="title"/>
          </p:nvPr>
        </p:nvSpPr>
        <p:spPr>
          <a:xfrm>
            <a:off x="2089270" y="233221"/>
            <a:ext cx="5150100" cy="431400"/>
          </a:xfrm>
        </p:spPr>
        <p:txBody>
          <a:bodyPr/>
          <a:lstStyle/>
          <a:p>
            <a:r>
              <a:rPr lang="en-US" b="1" dirty="0">
                <a:solidFill>
                  <a:schemeClr val="accent6">
                    <a:lumMod val="50000"/>
                  </a:schemeClr>
                </a:solidFill>
              </a:rPr>
              <a:t>Feature Selection</a:t>
            </a:r>
          </a:p>
        </p:txBody>
      </p:sp>
      <p:grpSp>
        <p:nvGrpSpPr>
          <p:cNvPr id="21" name="Group 20">
            <a:extLst>
              <a:ext uri="{FF2B5EF4-FFF2-40B4-BE49-F238E27FC236}">
                <a16:creationId xmlns:a16="http://schemas.microsoft.com/office/drawing/2014/main" id="{71BD5D99-5504-5047-AFC2-7A0F1DADB3E0}"/>
              </a:ext>
            </a:extLst>
          </p:cNvPr>
          <p:cNvGrpSpPr/>
          <p:nvPr/>
        </p:nvGrpSpPr>
        <p:grpSpPr>
          <a:xfrm>
            <a:off x="335748" y="1556272"/>
            <a:ext cx="1501807" cy="1393840"/>
            <a:chOff x="368776" y="2881157"/>
            <a:chExt cx="1095435" cy="1016683"/>
          </a:xfrm>
        </p:grpSpPr>
        <p:sp>
          <p:nvSpPr>
            <p:cNvPr id="11" name="Google Shape;415;p37">
              <a:extLst>
                <a:ext uri="{FF2B5EF4-FFF2-40B4-BE49-F238E27FC236}">
                  <a16:creationId xmlns:a16="http://schemas.microsoft.com/office/drawing/2014/main" id="{F92497D4-D503-314B-A0E0-5FCF6BF1AFB4}"/>
                </a:ext>
              </a:extLst>
            </p:cNvPr>
            <p:cNvSpPr/>
            <p:nvPr/>
          </p:nvSpPr>
          <p:spPr>
            <a:xfrm>
              <a:off x="400547" y="2881157"/>
              <a:ext cx="1020334" cy="1016683"/>
            </a:xfrm>
            <a:prstGeom prst="ellipse">
              <a:avLst/>
            </a:prstGeom>
            <a:solidFill>
              <a:schemeClr val="accent1"/>
            </a:solidFill>
            <a:ln w="28575">
              <a:gradFill flip="none" rotWithShape="1">
                <a:gsLst>
                  <a:gs pos="0">
                    <a:schemeClr val="accent4">
                      <a:lumMod val="89000"/>
                    </a:schemeClr>
                  </a:gs>
                  <a:gs pos="100000">
                    <a:schemeClr val="accent6">
                      <a:lumMod val="50000"/>
                    </a:schemeClr>
                  </a:gs>
                  <a:gs pos="33000">
                    <a:schemeClr val="accent4">
                      <a:lumMod val="50000"/>
                    </a:schemeClr>
                  </a:gs>
                  <a:gs pos="62000">
                    <a:schemeClr val="accent5">
                      <a:lumMod val="50000"/>
                    </a:schemeClr>
                  </a:gs>
                </a:gsLst>
                <a:lin ang="2700000" scaled="1"/>
                <a:tileRect/>
              </a:grad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sp>
          <p:nvSpPr>
            <p:cNvPr id="8" name="Google Shape;409;p36">
              <a:extLst>
                <a:ext uri="{FF2B5EF4-FFF2-40B4-BE49-F238E27FC236}">
                  <a16:creationId xmlns:a16="http://schemas.microsoft.com/office/drawing/2014/main" id="{69CD2E91-6436-7B40-8844-2B1FADC75A79}"/>
                </a:ext>
              </a:extLst>
            </p:cNvPr>
            <p:cNvSpPr txBox="1">
              <a:spLocks/>
            </p:cNvSpPr>
            <p:nvPr/>
          </p:nvSpPr>
          <p:spPr>
            <a:xfrm>
              <a:off x="368776" y="3190862"/>
              <a:ext cx="1095435"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GB" sz="1600" dirty="0"/>
                <a:t>Drop Unrelated Columns</a:t>
              </a:r>
            </a:p>
          </p:txBody>
        </p:sp>
      </p:grpSp>
      <p:grpSp>
        <p:nvGrpSpPr>
          <p:cNvPr id="22" name="Group 21">
            <a:extLst>
              <a:ext uri="{FF2B5EF4-FFF2-40B4-BE49-F238E27FC236}">
                <a16:creationId xmlns:a16="http://schemas.microsoft.com/office/drawing/2014/main" id="{E0CADB0E-343C-7848-900B-253E36A823FF}"/>
              </a:ext>
            </a:extLst>
          </p:cNvPr>
          <p:cNvGrpSpPr/>
          <p:nvPr/>
        </p:nvGrpSpPr>
        <p:grpSpPr>
          <a:xfrm>
            <a:off x="1763191" y="3060936"/>
            <a:ext cx="1398846" cy="1393840"/>
            <a:chOff x="1950427" y="2157116"/>
            <a:chExt cx="1020334" cy="1016683"/>
          </a:xfrm>
        </p:grpSpPr>
        <p:sp>
          <p:nvSpPr>
            <p:cNvPr id="12" name="Google Shape;415;p37">
              <a:extLst>
                <a:ext uri="{FF2B5EF4-FFF2-40B4-BE49-F238E27FC236}">
                  <a16:creationId xmlns:a16="http://schemas.microsoft.com/office/drawing/2014/main" id="{500C7638-8BA8-3940-9B92-76BCAA55CE41}"/>
                </a:ext>
              </a:extLst>
            </p:cNvPr>
            <p:cNvSpPr/>
            <p:nvPr/>
          </p:nvSpPr>
          <p:spPr>
            <a:xfrm>
              <a:off x="1950427" y="2157116"/>
              <a:ext cx="1020334" cy="1016683"/>
            </a:xfrm>
            <a:prstGeom prst="ellipse">
              <a:avLst/>
            </a:prstGeom>
            <a:solidFill>
              <a:schemeClr val="accent1"/>
            </a:solidFill>
            <a:ln w="28575">
              <a:gradFill flip="none" rotWithShape="1">
                <a:gsLst>
                  <a:gs pos="0">
                    <a:schemeClr val="accent4">
                      <a:lumMod val="89000"/>
                    </a:schemeClr>
                  </a:gs>
                  <a:gs pos="100000">
                    <a:schemeClr val="accent6">
                      <a:lumMod val="50000"/>
                    </a:schemeClr>
                  </a:gs>
                  <a:gs pos="33000">
                    <a:schemeClr val="accent4">
                      <a:lumMod val="50000"/>
                    </a:schemeClr>
                  </a:gs>
                  <a:gs pos="62000">
                    <a:schemeClr val="accent5">
                      <a:lumMod val="50000"/>
                    </a:schemeClr>
                  </a:gs>
                </a:gsLst>
                <a:lin ang="2700000" scaled="1"/>
                <a:tileRect/>
              </a:grad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sp>
          <p:nvSpPr>
            <p:cNvPr id="13" name="Google Shape;409;p36">
              <a:extLst>
                <a:ext uri="{FF2B5EF4-FFF2-40B4-BE49-F238E27FC236}">
                  <a16:creationId xmlns:a16="http://schemas.microsoft.com/office/drawing/2014/main" id="{26C0594D-4D01-0541-934A-0E3E60BDC14F}"/>
                </a:ext>
              </a:extLst>
            </p:cNvPr>
            <p:cNvSpPr txBox="1">
              <a:spLocks/>
            </p:cNvSpPr>
            <p:nvPr/>
          </p:nvSpPr>
          <p:spPr>
            <a:xfrm>
              <a:off x="2004669" y="2500641"/>
              <a:ext cx="91185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GB" sz="1600" dirty="0"/>
                <a:t>Drop Similar Values</a:t>
              </a:r>
            </a:p>
          </p:txBody>
        </p:sp>
      </p:grpSp>
      <p:grpSp>
        <p:nvGrpSpPr>
          <p:cNvPr id="23" name="Group 22">
            <a:extLst>
              <a:ext uri="{FF2B5EF4-FFF2-40B4-BE49-F238E27FC236}">
                <a16:creationId xmlns:a16="http://schemas.microsoft.com/office/drawing/2014/main" id="{A203C02C-56D3-B44A-B1E1-BFB6C3566033}"/>
              </a:ext>
            </a:extLst>
          </p:cNvPr>
          <p:cNvGrpSpPr/>
          <p:nvPr/>
        </p:nvGrpSpPr>
        <p:grpSpPr>
          <a:xfrm>
            <a:off x="3682779" y="1066009"/>
            <a:ext cx="1604768" cy="1393840"/>
            <a:chOff x="3762447" y="1443347"/>
            <a:chExt cx="1170536" cy="1016683"/>
          </a:xfrm>
        </p:grpSpPr>
        <p:sp>
          <p:nvSpPr>
            <p:cNvPr id="14" name="Google Shape;415;p37">
              <a:extLst>
                <a:ext uri="{FF2B5EF4-FFF2-40B4-BE49-F238E27FC236}">
                  <a16:creationId xmlns:a16="http://schemas.microsoft.com/office/drawing/2014/main" id="{B97CA6AE-6750-3248-BC74-1CCF0C9684B2}"/>
                </a:ext>
              </a:extLst>
            </p:cNvPr>
            <p:cNvSpPr/>
            <p:nvPr/>
          </p:nvSpPr>
          <p:spPr>
            <a:xfrm>
              <a:off x="3837547" y="1443347"/>
              <a:ext cx="1020334" cy="1016683"/>
            </a:xfrm>
            <a:prstGeom prst="ellipse">
              <a:avLst/>
            </a:prstGeom>
            <a:solidFill>
              <a:schemeClr val="accent1"/>
            </a:solidFill>
            <a:ln w="28575">
              <a:gradFill flip="none" rotWithShape="1">
                <a:gsLst>
                  <a:gs pos="0">
                    <a:schemeClr val="accent4">
                      <a:lumMod val="89000"/>
                    </a:schemeClr>
                  </a:gs>
                  <a:gs pos="100000">
                    <a:schemeClr val="accent6">
                      <a:lumMod val="50000"/>
                    </a:schemeClr>
                  </a:gs>
                  <a:gs pos="33000">
                    <a:schemeClr val="accent4">
                      <a:lumMod val="50000"/>
                    </a:schemeClr>
                  </a:gs>
                  <a:gs pos="62000">
                    <a:schemeClr val="accent5">
                      <a:lumMod val="50000"/>
                    </a:schemeClr>
                  </a:gs>
                </a:gsLst>
                <a:lin ang="2700000" scaled="1"/>
                <a:tileRect/>
              </a:gra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409;p36">
              <a:extLst>
                <a:ext uri="{FF2B5EF4-FFF2-40B4-BE49-F238E27FC236}">
                  <a16:creationId xmlns:a16="http://schemas.microsoft.com/office/drawing/2014/main" id="{3F3E9D73-AF46-4A40-94D4-D16B55D4A8BF}"/>
                </a:ext>
              </a:extLst>
            </p:cNvPr>
            <p:cNvSpPr txBox="1">
              <a:spLocks/>
            </p:cNvSpPr>
            <p:nvPr/>
          </p:nvSpPr>
          <p:spPr>
            <a:xfrm>
              <a:off x="3762447" y="1758834"/>
              <a:ext cx="1170536"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GB" sz="1500" dirty="0"/>
                <a:t>Checking Categorical</a:t>
              </a:r>
            </a:p>
            <a:p>
              <a:r>
                <a:rPr lang="en-GB" sz="1500" dirty="0"/>
                <a:t>Correlation</a:t>
              </a:r>
            </a:p>
            <a:p>
              <a:r>
                <a:rPr lang="en-GB" sz="1500" dirty="0"/>
                <a:t>By </a:t>
              </a:r>
              <a:r>
                <a:rPr lang="en-GB" sz="1500" b="1" dirty="0" err="1"/>
                <a:t>Cramér's</a:t>
              </a:r>
              <a:r>
                <a:rPr lang="en-GB" sz="1500" b="1" dirty="0"/>
                <a:t> V</a:t>
              </a:r>
            </a:p>
            <a:p>
              <a:endParaRPr lang="en-GB" sz="1500" b="1" dirty="0"/>
            </a:p>
          </p:txBody>
        </p:sp>
      </p:grpSp>
      <p:sp>
        <p:nvSpPr>
          <p:cNvPr id="16" name="Google Shape;409;p36">
            <a:extLst>
              <a:ext uri="{FF2B5EF4-FFF2-40B4-BE49-F238E27FC236}">
                <a16:creationId xmlns:a16="http://schemas.microsoft.com/office/drawing/2014/main" id="{185D709B-9B17-3145-8EC1-6EBDE1D0F29F}"/>
              </a:ext>
            </a:extLst>
          </p:cNvPr>
          <p:cNvSpPr txBox="1">
            <a:spLocks/>
          </p:cNvSpPr>
          <p:nvPr/>
        </p:nvSpPr>
        <p:spPr>
          <a:xfrm>
            <a:off x="1139489" y="4572853"/>
            <a:ext cx="2646250" cy="230450"/>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l"/>
            <a:r>
              <a:rPr lang="en-GB" sz="1600" dirty="0">
                <a:solidFill>
                  <a:schemeClr val="accent6">
                    <a:lumMod val="60000"/>
                    <a:lumOff val="40000"/>
                  </a:schemeClr>
                </a:solidFill>
              </a:rPr>
              <a:t>- STORIES (similar w/ STYLE)</a:t>
            </a:r>
          </a:p>
        </p:txBody>
      </p:sp>
      <p:grpSp>
        <p:nvGrpSpPr>
          <p:cNvPr id="24" name="Group 23">
            <a:extLst>
              <a:ext uri="{FF2B5EF4-FFF2-40B4-BE49-F238E27FC236}">
                <a16:creationId xmlns:a16="http://schemas.microsoft.com/office/drawing/2014/main" id="{B276D40F-B248-7B42-BF92-E8D5DC8B2ACE}"/>
              </a:ext>
            </a:extLst>
          </p:cNvPr>
          <p:cNvGrpSpPr/>
          <p:nvPr/>
        </p:nvGrpSpPr>
        <p:grpSpPr>
          <a:xfrm>
            <a:off x="5737056" y="2304322"/>
            <a:ext cx="1398846" cy="1393840"/>
            <a:chOff x="5214500" y="935005"/>
            <a:chExt cx="1020334" cy="1016683"/>
          </a:xfrm>
        </p:grpSpPr>
        <p:sp>
          <p:nvSpPr>
            <p:cNvPr id="18" name="Google Shape;415;p37">
              <a:extLst>
                <a:ext uri="{FF2B5EF4-FFF2-40B4-BE49-F238E27FC236}">
                  <a16:creationId xmlns:a16="http://schemas.microsoft.com/office/drawing/2014/main" id="{A96304C8-690F-2A48-BB31-707CF252E768}"/>
                </a:ext>
              </a:extLst>
            </p:cNvPr>
            <p:cNvSpPr/>
            <p:nvPr/>
          </p:nvSpPr>
          <p:spPr>
            <a:xfrm>
              <a:off x="5214500" y="935005"/>
              <a:ext cx="1020334" cy="1016683"/>
            </a:xfrm>
            <a:prstGeom prst="ellipse">
              <a:avLst/>
            </a:prstGeom>
            <a:solidFill>
              <a:schemeClr val="accent1"/>
            </a:solidFill>
            <a:ln w="28575">
              <a:gradFill flip="none" rotWithShape="1">
                <a:gsLst>
                  <a:gs pos="0">
                    <a:schemeClr val="accent4">
                      <a:lumMod val="89000"/>
                    </a:schemeClr>
                  </a:gs>
                  <a:gs pos="100000">
                    <a:schemeClr val="accent6">
                      <a:lumMod val="50000"/>
                    </a:schemeClr>
                  </a:gs>
                  <a:gs pos="33000">
                    <a:schemeClr val="accent4">
                      <a:lumMod val="50000"/>
                    </a:schemeClr>
                  </a:gs>
                  <a:gs pos="62000">
                    <a:schemeClr val="accent5">
                      <a:lumMod val="50000"/>
                    </a:schemeClr>
                  </a:gs>
                </a:gsLst>
                <a:lin ang="2700000" scaled="1"/>
                <a:tileRect/>
              </a:grad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sp>
          <p:nvSpPr>
            <p:cNvPr id="19" name="Google Shape;409;p36">
              <a:extLst>
                <a:ext uri="{FF2B5EF4-FFF2-40B4-BE49-F238E27FC236}">
                  <a16:creationId xmlns:a16="http://schemas.microsoft.com/office/drawing/2014/main" id="{C7B5C3E3-A41F-BD4A-B883-B8EC62AC3187}"/>
                </a:ext>
              </a:extLst>
            </p:cNvPr>
            <p:cNvSpPr txBox="1">
              <a:spLocks/>
            </p:cNvSpPr>
            <p:nvPr/>
          </p:nvSpPr>
          <p:spPr>
            <a:xfrm>
              <a:off x="5257617" y="1238688"/>
              <a:ext cx="94601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GB" sz="1600" dirty="0"/>
                <a:t>Checking Correlation</a:t>
              </a:r>
            </a:p>
            <a:p>
              <a:r>
                <a:rPr lang="en-GB" sz="1600" dirty="0"/>
                <a:t>Numerical</a:t>
              </a:r>
            </a:p>
          </p:txBody>
        </p:sp>
      </p:grpSp>
      <p:grpSp>
        <p:nvGrpSpPr>
          <p:cNvPr id="25" name="Group 24">
            <a:extLst>
              <a:ext uri="{FF2B5EF4-FFF2-40B4-BE49-F238E27FC236}">
                <a16:creationId xmlns:a16="http://schemas.microsoft.com/office/drawing/2014/main" id="{B0FBD5D9-F98E-1B41-BAF2-8A529773F106}"/>
              </a:ext>
            </a:extLst>
          </p:cNvPr>
          <p:cNvGrpSpPr/>
          <p:nvPr/>
        </p:nvGrpSpPr>
        <p:grpSpPr>
          <a:xfrm>
            <a:off x="7557292" y="1404032"/>
            <a:ext cx="1398846" cy="1393840"/>
            <a:chOff x="5214500" y="935005"/>
            <a:chExt cx="1020334" cy="1016683"/>
          </a:xfrm>
        </p:grpSpPr>
        <p:sp>
          <p:nvSpPr>
            <p:cNvPr id="26" name="Google Shape;415;p37">
              <a:extLst>
                <a:ext uri="{FF2B5EF4-FFF2-40B4-BE49-F238E27FC236}">
                  <a16:creationId xmlns:a16="http://schemas.microsoft.com/office/drawing/2014/main" id="{D0D6E160-871A-584C-898B-140FFB143D67}"/>
                </a:ext>
              </a:extLst>
            </p:cNvPr>
            <p:cNvSpPr/>
            <p:nvPr/>
          </p:nvSpPr>
          <p:spPr>
            <a:xfrm>
              <a:off x="5214500" y="935005"/>
              <a:ext cx="1020334" cy="1016683"/>
            </a:xfrm>
            <a:prstGeom prst="ellipse">
              <a:avLst/>
            </a:prstGeom>
            <a:solidFill>
              <a:schemeClr val="accent1"/>
            </a:solidFill>
            <a:ln w="28575">
              <a:gradFill flip="none" rotWithShape="1">
                <a:gsLst>
                  <a:gs pos="0">
                    <a:schemeClr val="accent4">
                      <a:lumMod val="89000"/>
                    </a:schemeClr>
                  </a:gs>
                  <a:gs pos="100000">
                    <a:schemeClr val="accent6">
                      <a:lumMod val="50000"/>
                    </a:schemeClr>
                  </a:gs>
                  <a:gs pos="33000">
                    <a:schemeClr val="accent4">
                      <a:lumMod val="50000"/>
                    </a:schemeClr>
                  </a:gs>
                  <a:gs pos="62000">
                    <a:schemeClr val="accent5">
                      <a:lumMod val="50000"/>
                    </a:schemeClr>
                  </a:gs>
                </a:gsLst>
                <a:lin ang="2700000" scaled="1"/>
                <a:tileRect/>
              </a:grad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sp>
          <p:nvSpPr>
            <p:cNvPr id="27" name="Google Shape;409;p36">
              <a:extLst>
                <a:ext uri="{FF2B5EF4-FFF2-40B4-BE49-F238E27FC236}">
                  <a16:creationId xmlns:a16="http://schemas.microsoft.com/office/drawing/2014/main" id="{12432B9E-3B30-364C-9787-9C26018AF476}"/>
                </a:ext>
              </a:extLst>
            </p:cNvPr>
            <p:cNvSpPr txBox="1">
              <a:spLocks/>
            </p:cNvSpPr>
            <p:nvPr/>
          </p:nvSpPr>
          <p:spPr>
            <a:xfrm>
              <a:off x="5214500" y="1227646"/>
              <a:ext cx="1020334"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GB" sz="1600" dirty="0"/>
                <a:t>Model Evaluation</a:t>
              </a:r>
            </a:p>
          </p:txBody>
        </p:sp>
      </p:grpSp>
    </p:spTree>
    <p:extLst>
      <p:ext uri="{BB962C8B-B14F-4D97-AF65-F5344CB8AC3E}">
        <p14:creationId xmlns:p14="http://schemas.microsoft.com/office/powerpoint/2010/main" val="4006189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414" name="Google Shape;414;p37"/>
          <p:cNvGrpSpPr/>
          <p:nvPr/>
        </p:nvGrpSpPr>
        <p:grpSpPr>
          <a:xfrm>
            <a:off x="-207056" y="1242114"/>
            <a:ext cx="4821690" cy="2659280"/>
            <a:chOff x="1248486" y="738825"/>
            <a:chExt cx="6646939" cy="3665950"/>
          </a:xfrm>
        </p:grpSpPr>
        <p:sp>
          <p:nvSpPr>
            <p:cNvPr id="415" name="Google Shape;415;p37"/>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37"/>
          <p:cNvSpPr txBox="1">
            <a:spLocks noGrp="1"/>
          </p:cNvSpPr>
          <p:nvPr>
            <p:ph type="title"/>
          </p:nvPr>
        </p:nvSpPr>
        <p:spPr>
          <a:xfrm>
            <a:off x="45748" y="2356050"/>
            <a:ext cx="3672928" cy="431400"/>
          </a:xfrm>
          <a:prstGeom prst="rect">
            <a:avLst/>
          </a:prstGeom>
        </p:spPr>
        <p:txBody>
          <a:bodyPr spcFirstLastPara="1" wrap="square" lIns="91425" tIns="91425" rIns="91425" bIns="91425" anchor="ctr" anchorCtr="0">
            <a:noAutofit/>
          </a:bodyPr>
          <a:lstStyle/>
          <a:p>
            <a:r>
              <a:rPr lang="en-GB" sz="3200" dirty="0" err="1"/>
              <a:t>Cramér's</a:t>
            </a:r>
            <a:r>
              <a:rPr lang="en-GB" sz="3200" dirty="0"/>
              <a:t> V</a:t>
            </a:r>
            <a:br>
              <a:rPr lang="en-GB" sz="3200" b="1" dirty="0"/>
            </a:br>
            <a:r>
              <a:rPr lang="en" dirty="0"/>
              <a:t>Correlation for Categorical Features</a:t>
            </a:r>
            <a:br>
              <a:rPr lang="en" dirty="0"/>
            </a:br>
            <a:r>
              <a:rPr lang="en" dirty="0"/>
              <a:t>Result</a:t>
            </a:r>
            <a:endParaRPr dirty="0"/>
          </a:p>
        </p:txBody>
      </p:sp>
      <p:pic>
        <p:nvPicPr>
          <p:cNvPr id="7" name="Picture 6" descr="Chart&#10;&#10;Description automatically generated with medium confidence">
            <a:extLst>
              <a:ext uri="{FF2B5EF4-FFF2-40B4-BE49-F238E27FC236}">
                <a16:creationId xmlns:a16="http://schemas.microsoft.com/office/drawing/2014/main" id="{1028CD39-A3EB-4696-9E04-4796C97D0E24}"/>
              </a:ext>
            </a:extLst>
          </p:cNvPr>
          <p:cNvPicPr>
            <a:picLocks noChangeAspect="1"/>
          </p:cNvPicPr>
          <p:nvPr/>
        </p:nvPicPr>
        <p:blipFill>
          <a:blip r:embed="rId3"/>
          <a:stretch>
            <a:fillRect/>
          </a:stretch>
        </p:blipFill>
        <p:spPr>
          <a:xfrm>
            <a:off x="3938015" y="777192"/>
            <a:ext cx="5160237" cy="3589116"/>
          </a:xfrm>
          <a:prstGeom prst="rect">
            <a:avLst/>
          </a:prstGeom>
        </p:spPr>
      </p:pic>
    </p:spTree>
    <p:extLst>
      <p:ext uri="{BB962C8B-B14F-4D97-AF65-F5344CB8AC3E}">
        <p14:creationId xmlns:p14="http://schemas.microsoft.com/office/powerpoint/2010/main" val="918152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6"/>
          <p:cNvGrpSpPr/>
          <p:nvPr/>
        </p:nvGrpSpPr>
        <p:grpSpPr>
          <a:xfrm>
            <a:off x="4495795" y="1242114"/>
            <a:ext cx="4821690" cy="2659280"/>
            <a:chOff x="1248486" y="738825"/>
            <a:chExt cx="6646939" cy="3665950"/>
          </a:xfrm>
        </p:grpSpPr>
        <p:sp>
          <p:nvSpPr>
            <p:cNvPr id="405" name="Google Shape;405;p36"/>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36"/>
          <p:cNvSpPr txBox="1">
            <a:spLocks noGrp="1"/>
          </p:cNvSpPr>
          <p:nvPr>
            <p:ph type="title"/>
          </p:nvPr>
        </p:nvSpPr>
        <p:spPr>
          <a:xfrm>
            <a:off x="5940447" y="2356007"/>
            <a:ext cx="2846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Correlation for Numerical Features</a:t>
            </a:r>
            <a:br>
              <a:rPr lang="en" dirty="0"/>
            </a:br>
            <a:r>
              <a:rPr lang="en" dirty="0"/>
              <a:t>Result</a:t>
            </a:r>
            <a:endParaRPr dirty="0"/>
          </a:p>
        </p:txBody>
      </p:sp>
      <p:pic>
        <p:nvPicPr>
          <p:cNvPr id="3" name="Picture 2" descr="Chart, timeline, treemap chart&#10;&#10;Description automatically generated">
            <a:extLst>
              <a:ext uri="{FF2B5EF4-FFF2-40B4-BE49-F238E27FC236}">
                <a16:creationId xmlns:a16="http://schemas.microsoft.com/office/drawing/2014/main" id="{F5D9431C-D04B-4C53-877E-2A7217903D83}"/>
              </a:ext>
            </a:extLst>
          </p:cNvPr>
          <p:cNvPicPr>
            <a:picLocks noChangeAspect="1"/>
          </p:cNvPicPr>
          <p:nvPr/>
        </p:nvPicPr>
        <p:blipFill>
          <a:blip r:embed="rId3"/>
          <a:stretch>
            <a:fillRect/>
          </a:stretch>
        </p:blipFill>
        <p:spPr>
          <a:xfrm>
            <a:off x="173116" y="776315"/>
            <a:ext cx="5266609" cy="3590870"/>
          </a:xfrm>
          <a:prstGeom prst="rect">
            <a:avLst/>
          </a:prstGeom>
        </p:spPr>
      </p:pic>
    </p:spTree>
    <p:extLst>
      <p:ext uri="{BB962C8B-B14F-4D97-AF65-F5344CB8AC3E}">
        <p14:creationId xmlns:p14="http://schemas.microsoft.com/office/powerpoint/2010/main" val="465621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4" name="Title 2">
            <a:extLst>
              <a:ext uri="{FF2B5EF4-FFF2-40B4-BE49-F238E27FC236}">
                <a16:creationId xmlns:a16="http://schemas.microsoft.com/office/drawing/2014/main" id="{DA0A9F65-EBA8-CD4E-A703-518F048090F3}"/>
              </a:ext>
            </a:extLst>
          </p:cNvPr>
          <p:cNvSpPr>
            <a:spLocks noGrp="1"/>
          </p:cNvSpPr>
          <p:nvPr>
            <p:ph type="title"/>
          </p:nvPr>
        </p:nvSpPr>
        <p:spPr>
          <a:xfrm>
            <a:off x="2089270" y="233221"/>
            <a:ext cx="5150100" cy="431400"/>
          </a:xfrm>
        </p:spPr>
        <p:txBody>
          <a:bodyPr/>
          <a:lstStyle/>
          <a:p>
            <a:r>
              <a:rPr lang="en-US" b="1" dirty="0">
                <a:solidFill>
                  <a:schemeClr val="accent6">
                    <a:lumMod val="50000"/>
                  </a:schemeClr>
                </a:solidFill>
              </a:rPr>
              <a:t>Unusual Values</a:t>
            </a:r>
          </a:p>
        </p:txBody>
      </p:sp>
      <p:pic>
        <p:nvPicPr>
          <p:cNvPr id="4100" name="Picture 4">
            <a:extLst>
              <a:ext uri="{FF2B5EF4-FFF2-40B4-BE49-F238E27FC236}">
                <a16:creationId xmlns:a16="http://schemas.microsoft.com/office/drawing/2014/main" id="{3F4728DB-0BDA-9743-9FCF-2EC6336EA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80" y="664621"/>
            <a:ext cx="2813529" cy="19661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E8081AB7-3665-1549-B24C-074CEF3CB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9509" y="664621"/>
            <a:ext cx="5743981" cy="1966138"/>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74;p52">
            <a:extLst>
              <a:ext uri="{FF2B5EF4-FFF2-40B4-BE49-F238E27FC236}">
                <a16:creationId xmlns:a16="http://schemas.microsoft.com/office/drawing/2014/main" id="{E23D3453-5DD5-CA46-A84B-264983C01BC7}"/>
              </a:ext>
            </a:extLst>
          </p:cNvPr>
          <p:cNvSpPr txBox="1">
            <a:spLocks/>
          </p:cNvSpPr>
          <p:nvPr/>
        </p:nvSpPr>
        <p:spPr>
          <a:xfrm>
            <a:off x="2053" y="2498790"/>
            <a:ext cx="3187129" cy="376029"/>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b="1" dirty="0">
                <a:solidFill>
                  <a:schemeClr val="accent6">
                    <a:lumMod val="50000"/>
                  </a:schemeClr>
                </a:solidFill>
              </a:rPr>
              <a:t>AC </a:t>
            </a:r>
            <a:r>
              <a:rPr lang="en-GB" dirty="0">
                <a:solidFill>
                  <a:schemeClr val="accent6">
                    <a:lumMod val="50000"/>
                  </a:schemeClr>
                </a:solidFill>
              </a:rPr>
              <a:t>: Change “0” to “N” + Encode</a:t>
            </a:r>
          </a:p>
        </p:txBody>
      </p:sp>
      <p:sp>
        <p:nvSpPr>
          <p:cNvPr id="9" name="Google Shape;774;p52">
            <a:extLst>
              <a:ext uri="{FF2B5EF4-FFF2-40B4-BE49-F238E27FC236}">
                <a16:creationId xmlns:a16="http://schemas.microsoft.com/office/drawing/2014/main" id="{9C058ED6-0218-BA47-B804-E665DCC45E20}"/>
              </a:ext>
            </a:extLst>
          </p:cNvPr>
          <p:cNvSpPr txBox="1">
            <a:spLocks/>
          </p:cNvSpPr>
          <p:nvPr/>
        </p:nvSpPr>
        <p:spPr>
          <a:xfrm>
            <a:off x="4996615" y="2508729"/>
            <a:ext cx="3471523" cy="431401"/>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b="1" dirty="0">
                <a:solidFill>
                  <a:schemeClr val="accent6">
                    <a:lumMod val="50000"/>
                  </a:schemeClr>
                </a:solidFill>
              </a:rPr>
              <a:t>HEAT</a:t>
            </a:r>
            <a:r>
              <a:rPr lang="en-GB" dirty="0">
                <a:solidFill>
                  <a:schemeClr val="accent6">
                    <a:lumMod val="50000"/>
                  </a:schemeClr>
                </a:solidFill>
              </a:rPr>
              <a:t> : Drop rows with ”No Data”</a:t>
            </a:r>
          </a:p>
        </p:txBody>
      </p:sp>
      <p:sp>
        <p:nvSpPr>
          <p:cNvPr id="14" name="Google Shape;774;p52">
            <a:extLst>
              <a:ext uri="{FF2B5EF4-FFF2-40B4-BE49-F238E27FC236}">
                <a16:creationId xmlns:a16="http://schemas.microsoft.com/office/drawing/2014/main" id="{3CAEA648-1A72-1D4B-A19D-EB53B2F66901}"/>
              </a:ext>
            </a:extLst>
          </p:cNvPr>
          <p:cNvSpPr txBox="1">
            <a:spLocks/>
          </p:cNvSpPr>
          <p:nvPr/>
        </p:nvSpPr>
        <p:spPr>
          <a:xfrm>
            <a:off x="7588099" y="3219451"/>
            <a:ext cx="1208031" cy="1255416"/>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b="1" dirty="0">
                <a:solidFill>
                  <a:schemeClr val="accent6">
                    <a:lumMod val="50000"/>
                  </a:schemeClr>
                </a:solidFill>
              </a:rPr>
              <a:t>ROOMS</a:t>
            </a:r>
            <a:r>
              <a:rPr lang="en-GB" dirty="0">
                <a:solidFill>
                  <a:schemeClr val="accent6">
                    <a:lumMod val="50000"/>
                  </a:schemeClr>
                </a:solidFill>
              </a:rPr>
              <a:t> : Drop property with ”0” Room</a:t>
            </a:r>
          </a:p>
        </p:txBody>
      </p:sp>
      <p:pic>
        <p:nvPicPr>
          <p:cNvPr id="4106" name="Picture 10">
            <a:extLst>
              <a:ext uri="{FF2B5EF4-FFF2-40B4-BE49-F238E27FC236}">
                <a16:creationId xmlns:a16="http://schemas.microsoft.com/office/drawing/2014/main" id="{DCEF6B68-2C88-E941-B415-997E4C2D9A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380" y="2964585"/>
            <a:ext cx="7539285" cy="2104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168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8" name="Title 2">
            <a:extLst>
              <a:ext uri="{FF2B5EF4-FFF2-40B4-BE49-F238E27FC236}">
                <a16:creationId xmlns:a16="http://schemas.microsoft.com/office/drawing/2014/main" id="{13BF98A3-FE48-614D-94D9-DD3C5001F540}"/>
              </a:ext>
            </a:extLst>
          </p:cNvPr>
          <p:cNvSpPr>
            <a:spLocks noGrp="1"/>
          </p:cNvSpPr>
          <p:nvPr>
            <p:ph type="title"/>
          </p:nvPr>
        </p:nvSpPr>
        <p:spPr>
          <a:xfrm>
            <a:off x="2089270" y="233221"/>
            <a:ext cx="5150100" cy="431400"/>
          </a:xfrm>
        </p:spPr>
        <p:txBody>
          <a:bodyPr/>
          <a:lstStyle/>
          <a:p>
            <a:r>
              <a:rPr lang="en-US" b="1" dirty="0">
                <a:solidFill>
                  <a:schemeClr val="accent6">
                    <a:lumMod val="50000"/>
                  </a:schemeClr>
                </a:solidFill>
              </a:rPr>
              <a:t>Unusual Values (continued)</a:t>
            </a:r>
          </a:p>
        </p:txBody>
      </p:sp>
      <p:sp>
        <p:nvSpPr>
          <p:cNvPr id="9" name="Google Shape;774;p52">
            <a:extLst>
              <a:ext uri="{FF2B5EF4-FFF2-40B4-BE49-F238E27FC236}">
                <a16:creationId xmlns:a16="http://schemas.microsoft.com/office/drawing/2014/main" id="{D4F1C434-37AC-4C49-96C0-C1D54D0F6E4A}"/>
              </a:ext>
            </a:extLst>
          </p:cNvPr>
          <p:cNvSpPr txBox="1">
            <a:spLocks/>
          </p:cNvSpPr>
          <p:nvPr/>
        </p:nvSpPr>
        <p:spPr>
          <a:xfrm>
            <a:off x="380868" y="3653198"/>
            <a:ext cx="3901535" cy="988375"/>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b="1" dirty="0">
                <a:solidFill>
                  <a:schemeClr val="accent6">
                    <a:lumMod val="50000"/>
                  </a:schemeClr>
                </a:solidFill>
              </a:rPr>
              <a:t>Drop AYB &gt; SALEYEAR </a:t>
            </a:r>
            <a:r>
              <a:rPr lang="en-GB" dirty="0">
                <a:solidFill>
                  <a:schemeClr val="accent6">
                    <a:lumMod val="50000"/>
                  </a:schemeClr>
                </a:solidFill>
              </a:rPr>
              <a:t>: We assume that no property has been sold (SALEYEAR) before being built (AYB).</a:t>
            </a:r>
          </a:p>
          <a:p>
            <a:pPr marL="139700" indent="0">
              <a:buNone/>
            </a:pPr>
            <a:r>
              <a:rPr lang="en-GB" dirty="0">
                <a:solidFill>
                  <a:schemeClr val="accent6">
                    <a:lumMod val="50000"/>
                  </a:schemeClr>
                </a:solidFill>
              </a:rPr>
              <a:t>We consider this as mistyping data</a:t>
            </a:r>
          </a:p>
        </p:txBody>
      </p:sp>
      <p:sp>
        <p:nvSpPr>
          <p:cNvPr id="13" name="Google Shape;774;p52">
            <a:extLst>
              <a:ext uri="{FF2B5EF4-FFF2-40B4-BE49-F238E27FC236}">
                <a16:creationId xmlns:a16="http://schemas.microsoft.com/office/drawing/2014/main" id="{59AAABF0-AA4B-6B41-8ECD-7EED320E0E0C}"/>
              </a:ext>
            </a:extLst>
          </p:cNvPr>
          <p:cNvSpPr txBox="1">
            <a:spLocks/>
          </p:cNvSpPr>
          <p:nvPr/>
        </p:nvSpPr>
        <p:spPr>
          <a:xfrm>
            <a:off x="4813721" y="3653198"/>
            <a:ext cx="3901535" cy="988375"/>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b="1" dirty="0">
                <a:solidFill>
                  <a:schemeClr val="accent6">
                    <a:lumMod val="50000"/>
                  </a:schemeClr>
                </a:solidFill>
              </a:rPr>
              <a:t>Drop AYB &gt; EYB </a:t>
            </a:r>
            <a:r>
              <a:rPr lang="en-GB" dirty="0">
                <a:solidFill>
                  <a:schemeClr val="accent6">
                    <a:lumMod val="50000"/>
                  </a:schemeClr>
                </a:solidFill>
              </a:rPr>
              <a:t>: Based on the author explanation, EYB should be more recent than AYB</a:t>
            </a:r>
          </a:p>
        </p:txBody>
      </p:sp>
      <p:pic>
        <p:nvPicPr>
          <p:cNvPr id="5128" name="Picture 8">
            <a:extLst>
              <a:ext uri="{FF2B5EF4-FFF2-40B4-BE49-F238E27FC236}">
                <a16:creationId xmlns:a16="http://schemas.microsoft.com/office/drawing/2014/main" id="{E4589070-CE13-D346-BD73-74ABB51DA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4320" y="800100"/>
            <a:ext cx="4127279" cy="270307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39FE7F49-B63A-F843-9C34-851228214D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89" y="800100"/>
            <a:ext cx="4098214" cy="2703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270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10" name="Title 2">
            <a:extLst>
              <a:ext uri="{FF2B5EF4-FFF2-40B4-BE49-F238E27FC236}">
                <a16:creationId xmlns:a16="http://schemas.microsoft.com/office/drawing/2014/main" id="{FAD5AC15-230F-9D4A-8748-95DDFEDBC9F4}"/>
              </a:ext>
            </a:extLst>
          </p:cNvPr>
          <p:cNvSpPr txBox="1">
            <a:spLocks/>
          </p:cNvSpPr>
          <p:nvPr/>
        </p:nvSpPr>
        <p:spPr>
          <a:xfrm>
            <a:off x="2241670" y="157021"/>
            <a:ext cx="5150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US" b="1" dirty="0">
                <a:solidFill>
                  <a:schemeClr val="accent6">
                    <a:lumMod val="50000"/>
                  </a:schemeClr>
                </a:solidFill>
              </a:rPr>
              <a:t>Unusual Values (continued)</a:t>
            </a:r>
          </a:p>
        </p:txBody>
      </p:sp>
      <p:pic>
        <p:nvPicPr>
          <p:cNvPr id="7178" name="Picture 10">
            <a:extLst>
              <a:ext uri="{FF2B5EF4-FFF2-40B4-BE49-F238E27FC236}">
                <a16:creationId xmlns:a16="http://schemas.microsoft.com/office/drawing/2014/main" id="{18B49FDB-89BF-674A-8C33-3A1AB594D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12" y="921440"/>
            <a:ext cx="6540580" cy="194741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3186337D-3F67-F94D-8CE3-B1505B6EA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12" y="2896912"/>
            <a:ext cx="6540579" cy="1923566"/>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774;p52">
            <a:extLst>
              <a:ext uri="{FF2B5EF4-FFF2-40B4-BE49-F238E27FC236}">
                <a16:creationId xmlns:a16="http://schemas.microsoft.com/office/drawing/2014/main" id="{E6D5D949-91EB-1244-8F6D-E2A146C564C5}"/>
              </a:ext>
            </a:extLst>
          </p:cNvPr>
          <p:cNvSpPr txBox="1">
            <a:spLocks/>
          </p:cNvSpPr>
          <p:nvPr/>
        </p:nvSpPr>
        <p:spPr>
          <a:xfrm>
            <a:off x="6620091" y="994575"/>
            <a:ext cx="2444397" cy="2971138"/>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b="1" dirty="0">
                <a:solidFill>
                  <a:schemeClr val="accent6">
                    <a:lumMod val="50000"/>
                  </a:schemeClr>
                </a:solidFill>
              </a:rPr>
              <a:t>Excluding Exceptional Grade </a:t>
            </a:r>
            <a:r>
              <a:rPr lang="en-GB" dirty="0">
                <a:solidFill>
                  <a:schemeClr val="accent6">
                    <a:lumMod val="50000"/>
                  </a:schemeClr>
                </a:solidFill>
              </a:rPr>
              <a:t>: </a:t>
            </a:r>
          </a:p>
          <a:p>
            <a:pPr marL="139700" indent="0">
              <a:buNone/>
            </a:pPr>
            <a:r>
              <a:rPr lang="en-GB" dirty="0">
                <a:solidFill>
                  <a:schemeClr val="accent6">
                    <a:lumMod val="50000"/>
                  </a:schemeClr>
                </a:solidFill>
              </a:rPr>
              <a:t>We can consider the exceptional grade as luxurious property.</a:t>
            </a:r>
          </a:p>
          <a:p>
            <a:pPr marL="139700" indent="0">
              <a:buNone/>
            </a:pPr>
            <a:endParaRPr lang="en-GB" dirty="0">
              <a:solidFill>
                <a:schemeClr val="accent6">
                  <a:lumMod val="50000"/>
                </a:schemeClr>
              </a:solidFill>
            </a:endParaRPr>
          </a:p>
          <a:p>
            <a:pPr marL="139700" indent="0">
              <a:buNone/>
            </a:pPr>
            <a:r>
              <a:rPr lang="en-GB" dirty="0">
                <a:solidFill>
                  <a:schemeClr val="accent6">
                    <a:lumMod val="50000"/>
                  </a:schemeClr>
                </a:solidFill>
              </a:rPr>
              <a:t>Since the price gap are quite high and the records are rare, we decide to limit our prediction model by excluding those in exceptional grade</a:t>
            </a:r>
          </a:p>
        </p:txBody>
      </p:sp>
    </p:spTree>
    <p:extLst>
      <p:ext uri="{BB962C8B-B14F-4D97-AF65-F5344CB8AC3E}">
        <p14:creationId xmlns:p14="http://schemas.microsoft.com/office/powerpoint/2010/main" val="4151813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1"/>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Table of Contents</a:t>
            </a:r>
            <a:endParaRPr b="1" dirty="0">
              <a:solidFill>
                <a:schemeClr val="accent6">
                  <a:lumMod val="50000"/>
                </a:schemeClr>
              </a:solidFill>
            </a:endParaRPr>
          </a:p>
        </p:txBody>
      </p:sp>
      <p:sp>
        <p:nvSpPr>
          <p:cNvPr id="341" name="Google Shape;341;p31"/>
          <p:cNvSpPr txBox="1">
            <a:spLocks noGrp="1"/>
          </p:cNvSpPr>
          <p:nvPr>
            <p:ph type="subTitle" idx="1"/>
          </p:nvPr>
        </p:nvSpPr>
        <p:spPr>
          <a:xfrm>
            <a:off x="1573800" y="1569143"/>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6">
                    <a:lumMod val="50000"/>
                  </a:schemeClr>
                </a:solidFill>
              </a:rPr>
              <a:t>Business Understanding</a:t>
            </a:r>
            <a:endParaRPr dirty="0">
              <a:solidFill>
                <a:schemeClr val="accent6">
                  <a:lumMod val="50000"/>
                </a:schemeClr>
              </a:solidFill>
            </a:endParaRPr>
          </a:p>
        </p:txBody>
      </p:sp>
      <p:sp>
        <p:nvSpPr>
          <p:cNvPr id="343" name="Google Shape;343;p31"/>
          <p:cNvSpPr txBox="1">
            <a:spLocks noGrp="1"/>
          </p:cNvSpPr>
          <p:nvPr>
            <p:ph type="title" idx="3"/>
          </p:nvPr>
        </p:nvSpPr>
        <p:spPr>
          <a:xfrm>
            <a:off x="718284" y="1405861"/>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6">
                    <a:lumMod val="50000"/>
                  </a:schemeClr>
                </a:solidFill>
              </a:rPr>
              <a:t>1.</a:t>
            </a:r>
            <a:endParaRPr>
              <a:solidFill>
                <a:schemeClr val="accent6">
                  <a:lumMod val="50000"/>
                </a:schemeClr>
              </a:solidFill>
            </a:endParaRPr>
          </a:p>
        </p:txBody>
      </p:sp>
      <p:sp>
        <p:nvSpPr>
          <p:cNvPr id="344" name="Google Shape;344;p31"/>
          <p:cNvSpPr txBox="1">
            <a:spLocks noGrp="1"/>
          </p:cNvSpPr>
          <p:nvPr>
            <p:ph type="subTitle" idx="4"/>
          </p:nvPr>
        </p:nvSpPr>
        <p:spPr>
          <a:xfrm>
            <a:off x="1573800" y="2804130"/>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6">
                    <a:lumMod val="50000"/>
                  </a:schemeClr>
                </a:solidFill>
              </a:rPr>
              <a:t>Data Understanding and Data Exploration</a:t>
            </a:r>
            <a:endParaRPr dirty="0">
              <a:solidFill>
                <a:schemeClr val="accent6">
                  <a:lumMod val="50000"/>
                </a:schemeClr>
              </a:solidFill>
            </a:endParaRPr>
          </a:p>
        </p:txBody>
      </p:sp>
      <p:sp>
        <p:nvSpPr>
          <p:cNvPr id="346" name="Google Shape;346;p31"/>
          <p:cNvSpPr txBox="1">
            <a:spLocks noGrp="1"/>
          </p:cNvSpPr>
          <p:nvPr>
            <p:ph type="title" idx="6"/>
          </p:nvPr>
        </p:nvSpPr>
        <p:spPr>
          <a:xfrm>
            <a:off x="718284" y="2526786"/>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6">
                    <a:lumMod val="50000"/>
                  </a:schemeClr>
                </a:solidFill>
              </a:rPr>
              <a:t>2.</a:t>
            </a:r>
            <a:endParaRPr>
              <a:solidFill>
                <a:schemeClr val="accent6">
                  <a:lumMod val="50000"/>
                </a:schemeClr>
              </a:solidFill>
            </a:endParaRPr>
          </a:p>
        </p:txBody>
      </p:sp>
      <p:sp>
        <p:nvSpPr>
          <p:cNvPr id="347" name="Google Shape;347;p31"/>
          <p:cNvSpPr txBox="1">
            <a:spLocks noGrp="1"/>
          </p:cNvSpPr>
          <p:nvPr>
            <p:ph type="subTitle" idx="7"/>
          </p:nvPr>
        </p:nvSpPr>
        <p:spPr>
          <a:xfrm>
            <a:off x="1573800" y="3832214"/>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6">
                    <a:lumMod val="50000"/>
                  </a:schemeClr>
                </a:solidFill>
              </a:rPr>
              <a:t>Modeling and Evaluation</a:t>
            </a:r>
            <a:endParaRPr dirty="0">
              <a:solidFill>
                <a:schemeClr val="accent6">
                  <a:lumMod val="50000"/>
                </a:schemeClr>
              </a:solidFill>
            </a:endParaRPr>
          </a:p>
        </p:txBody>
      </p:sp>
      <p:sp>
        <p:nvSpPr>
          <p:cNvPr id="349" name="Google Shape;349;p31"/>
          <p:cNvSpPr txBox="1">
            <a:spLocks noGrp="1"/>
          </p:cNvSpPr>
          <p:nvPr>
            <p:ph type="title" idx="9"/>
          </p:nvPr>
        </p:nvSpPr>
        <p:spPr>
          <a:xfrm>
            <a:off x="718284" y="3647711"/>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6">
                    <a:lumMod val="50000"/>
                  </a:schemeClr>
                </a:solidFill>
              </a:rPr>
              <a:t>3.</a:t>
            </a:r>
            <a:endParaRPr>
              <a:solidFill>
                <a:schemeClr val="accent6">
                  <a:lumMod val="50000"/>
                </a:schemeClr>
              </a:solidFill>
            </a:endParaRPr>
          </a:p>
        </p:txBody>
      </p:sp>
      <p:sp>
        <p:nvSpPr>
          <p:cNvPr id="350" name="Google Shape;350;p31"/>
          <p:cNvSpPr txBox="1">
            <a:spLocks noGrp="1"/>
          </p:cNvSpPr>
          <p:nvPr>
            <p:ph type="subTitle" idx="13"/>
          </p:nvPr>
        </p:nvSpPr>
        <p:spPr>
          <a:xfrm>
            <a:off x="5261925" y="1580304"/>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6">
                    <a:lumMod val="50000"/>
                  </a:schemeClr>
                </a:solidFill>
              </a:rPr>
              <a:t>Deployment</a:t>
            </a:r>
            <a:endParaRPr dirty="0">
              <a:solidFill>
                <a:schemeClr val="accent6">
                  <a:lumMod val="50000"/>
                </a:schemeClr>
              </a:solidFill>
            </a:endParaRPr>
          </a:p>
        </p:txBody>
      </p:sp>
      <p:sp>
        <p:nvSpPr>
          <p:cNvPr id="352" name="Google Shape;352;p31"/>
          <p:cNvSpPr txBox="1">
            <a:spLocks noGrp="1"/>
          </p:cNvSpPr>
          <p:nvPr>
            <p:ph type="title" idx="15"/>
          </p:nvPr>
        </p:nvSpPr>
        <p:spPr>
          <a:xfrm>
            <a:off x="4406409" y="1405861"/>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6">
                    <a:lumMod val="50000"/>
                  </a:schemeClr>
                </a:solidFill>
              </a:rPr>
              <a:t>4.</a:t>
            </a:r>
            <a:endParaRPr>
              <a:solidFill>
                <a:schemeClr val="accent6">
                  <a:lumMod val="50000"/>
                </a:schemeClr>
              </a:solidFill>
            </a:endParaRPr>
          </a:p>
        </p:txBody>
      </p:sp>
      <p:sp>
        <p:nvSpPr>
          <p:cNvPr id="353" name="Google Shape;353;p31"/>
          <p:cNvSpPr txBox="1">
            <a:spLocks noGrp="1"/>
          </p:cNvSpPr>
          <p:nvPr>
            <p:ph type="subTitle" idx="16"/>
          </p:nvPr>
        </p:nvSpPr>
        <p:spPr>
          <a:xfrm>
            <a:off x="5261925" y="2801640"/>
            <a:ext cx="2680200" cy="35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6">
                    <a:lumMod val="50000"/>
                  </a:schemeClr>
                </a:solidFill>
              </a:rPr>
              <a:t>Conclusion and Recomendation</a:t>
            </a:r>
            <a:endParaRPr dirty="0">
              <a:solidFill>
                <a:schemeClr val="accent6">
                  <a:lumMod val="50000"/>
                </a:schemeClr>
              </a:solidFill>
            </a:endParaRPr>
          </a:p>
        </p:txBody>
      </p:sp>
      <p:sp>
        <p:nvSpPr>
          <p:cNvPr id="355" name="Google Shape;355;p31"/>
          <p:cNvSpPr txBox="1">
            <a:spLocks noGrp="1"/>
          </p:cNvSpPr>
          <p:nvPr>
            <p:ph type="title" idx="18"/>
          </p:nvPr>
        </p:nvSpPr>
        <p:spPr>
          <a:xfrm>
            <a:off x="4406409" y="2526786"/>
            <a:ext cx="957300"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6">
                    <a:lumMod val="50000"/>
                  </a:schemeClr>
                </a:solidFill>
              </a:rPr>
              <a:t>5.</a:t>
            </a:r>
            <a:endParaRPr>
              <a:solidFill>
                <a:schemeClr val="accent6">
                  <a:lumMod val="50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8" name="Title 2">
            <a:extLst>
              <a:ext uri="{FF2B5EF4-FFF2-40B4-BE49-F238E27FC236}">
                <a16:creationId xmlns:a16="http://schemas.microsoft.com/office/drawing/2014/main" id="{13BF98A3-FE48-614D-94D9-DD3C5001F540}"/>
              </a:ext>
            </a:extLst>
          </p:cNvPr>
          <p:cNvSpPr>
            <a:spLocks noGrp="1"/>
          </p:cNvSpPr>
          <p:nvPr>
            <p:ph type="title"/>
          </p:nvPr>
        </p:nvSpPr>
        <p:spPr>
          <a:xfrm>
            <a:off x="2089270" y="233221"/>
            <a:ext cx="5150100" cy="431400"/>
          </a:xfrm>
        </p:spPr>
        <p:txBody>
          <a:bodyPr/>
          <a:lstStyle/>
          <a:p>
            <a:r>
              <a:rPr lang="en-US" b="1" dirty="0">
                <a:solidFill>
                  <a:schemeClr val="accent6">
                    <a:lumMod val="50000"/>
                  </a:schemeClr>
                </a:solidFill>
              </a:rPr>
              <a:t>Feature Engineering &amp; Encoding</a:t>
            </a:r>
          </a:p>
        </p:txBody>
      </p:sp>
      <p:sp>
        <p:nvSpPr>
          <p:cNvPr id="9" name="Google Shape;774;p52">
            <a:extLst>
              <a:ext uri="{FF2B5EF4-FFF2-40B4-BE49-F238E27FC236}">
                <a16:creationId xmlns:a16="http://schemas.microsoft.com/office/drawing/2014/main" id="{D4F1C434-37AC-4C49-96C0-C1D54D0F6E4A}"/>
              </a:ext>
            </a:extLst>
          </p:cNvPr>
          <p:cNvSpPr txBox="1">
            <a:spLocks/>
          </p:cNvSpPr>
          <p:nvPr/>
        </p:nvSpPr>
        <p:spPr>
          <a:xfrm>
            <a:off x="380868" y="832604"/>
            <a:ext cx="7749341" cy="2636153"/>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sz="1600" b="1" dirty="0">
                <a:solidFill>
                  <a:schemeClr val="accent6">
                    <a:lumMod val="50000"/>
                  </a:schemeClr>
                </a:solidFill>
              </a:rPr>
              <a:t>A. Create New Features</a:t>
            </a:r>
            <a:endParaRPr lang="en-GB" sz="1600" dirty="0">
              <a:solidFill>
                <a:schemeClr val="accent6">
                  <a:lumMod val="50000"/>
                </a:schemeClr>
              </a:solidFill>
            </a:endParaRPr>
          </a:p>
          <a:p>
            <a:pPr marL="139700" indent="0">
              <a:buNone/>
            </a:pPr>
            <a:endParaRPr lang="en-GB" sz="1600" dirty="0">
              <a:solidFill>
                <a:schemeClr val="accent6">
                  <a:lumMod val="50000"/>
                </a:schemeClr>
              </a:solidFill>
            </a:endParaRPr>
          </a:p>
          <a:p>
            <a:pPr marL="139700" indent="0">
              <a:buNone/>
            </a:pPr>
            <a:r>
              <a:rPr lang="en-GB" sz="1600" dirty="0">
                <a:solidFill>
                  <a:schemeClr val="accent6">
                    <a:lumMod val="50000"/>
                  </a:schemeClr>
                </a:solidFill>
              </a:rPr>
              <a:t>1. Building age when most recent sale happens</a:t>
            </a:r>
          </a:p>
          <a:p>
            <a:pPr marL="139700" indent="0">
              <a:buNone/>
            </a:pPr>
            <a:r>
              <a:rPr lang="en-GB" sz="1600" dirty="0">
                <a:solidFill>
                  <a:schemeClr val="accent6">
                    <a:lumMod val="50000"/>
                  </a:schemeClr>
                </a:solidFill>
              </a:rPr>
              <a:t>      </a:t>
            </a:r>
            <a:r>
              <a:rPr lang="en-GB" sz="1600" b="1" dirty="0">
                <a:solidFill>
                  <a:schemeClr val="accent6">
                    <a:lumMod val="50000"/>
                  </a:schemeClr>
                </a:solidFill>
              </a:rPr>
              <a:t>AYB_SALEYEAR_DIFF </a:t>
            </a:r>
            <a:r>
              <a:rPr lang="en-GB" sz="1600" dirty="0">
                <a:solidFill>
                  <a:schemeClr val="accent6">
                    <a:lumMod val="50000"/>
                  </a:schemeClr>
                </a:solidFill>
              </a:rPr>
              <a:t>= SALEYEAR – AYB</a:t>
            </a:r>
          </a:p>
          <a:p>
            <a:pPr marL="139700" indent="0">
              <a:buNone/>
            </a:pPr>
            <a:endParaRPr lang="en-GB" sz="1600" dirty="0">
              <a:solidFill>
                <a:schemeClr val="accent6">
                  <a:lumMod val="50000"/>
                </a:schemeClr>
              </a:solidFill>
            </a:endParaRPr>
          </a:p>
          <a:p>
            <a:pPr marL="139700" indent="0">
              <a:buNone/>
            </a:pPr>
            <a:r>
              <a:rPr lang="en-GB" sz="1600" dirty="0">
                <a:solidFill>
                  <a:schemeClr val="accent6">
                    <a:lumMod val="50000"/>
                  </a:schemeClr>
                </a:solidFill>
              </a:rPr>
              <a:t>2. Last improvement age when most recent sale happens</a:t>
            </a:r>
          </a:p>
          <a:p>
            <a:pPr marL="139700" indent="0">
              <a:buNone/>
            </a:pPr>
            <a:r>
              <a:rPr lang="en-GB" sz="1600" dirty="0">
                <a:solidFill>
                  <a:schemeClr val="accent6">
                    <a:lumMod val="50000"/>
                  </a:schemeClr>
                </a:solidFill>
              </a:rPr>
              <a:t>      </a:t>
            </a:r>
            <a:r>
              <a:rPr lang="en-GB" sz="1600" b="1" dirty="0">
                <a:solidFill>
                  <a:schemeClr val="accent6">
                    <a:lumMod val="50000"/>
                  </a:schemeClr>
                </a:solidFill>
              </a:rPr>
              <a:t>EYB_SALEYEAR_DIFF </a:t>
            </a:r>
            <a:r>
              <a:rPr lang="en-GB" sz="1600" dirty="0">
                <a:solidFill>
                  <a:schemeClr val="accent6">
                    <a:lumMod val="50000"/>
                  </a:schemeClr>
                </a:solidFill>
              </a:rPr>
              <a:t>= SALEYEAR – EYB</a:t>
            </a:r>
          </a:p>
          <a:p>
            <a:pPr marL="139700" indent="0">
              <a:buNone/>
            </a:pPr>
            <a:endParaRPr lang="en-GB" sz="1600" dirty="0">
              <a:solidFill>
                <a:schemeClr val="accent6">
                  <a:lumMod val="50000"/>
                </a:schemeClr>
              </a:solidFill>
            </a:endParaRPr>
          </a:p>
          <a:p>
            <a:pPr marL="139700" indent="0">
              <a:buNone/>
            </a:pPr>
            <a:r>
              <a:rPr lang="en-GB" sz="1600" dirty="0">
                <a:solidFill>
                  <a:schemeClr val="accent6">
                    <a:lumMod val="50000"/>
                  </a:schemeClr>
                </a:solidFill>
              </a:rPr>
              <a:t>3. Square feet per each room </a:t>
            </a:r>
          </a:p>
          <a:p>
            <a:pPr marL="139700" indent="0">
              <a:buNone/>
            </a:pPr>
            <a:r>
              <a:rPr lang="en-GB" sz="1600" dirty="0">
                <a:solidFill>
                  <a:schemeClr val="accent6">
                    <a:lumMod val="50000"/>
                  </a:schemeClr>
                </a:solidFill>
              </a:rPr>
              <a:t>      </a:t>
            </a:r>
            <a:r>
              <a:rPr lang="en-GB" sz="1600" b="1" dirty="0">
                <a:solidFill>
                  <a:schemeClr val="accent6">
                    <a:lumMod val="50000"/>
                  </a:schemeClr>
                </a:solidFill>
              </a:rPr>
              <a:t>SQFT_ROOMS</a:t>
            </a:r>
            <a:r>
              <a:rPr lang="en-GB" sz="1600" dirty="0">
                <a:solidFill>
                  <a:schemeClr val="accent6">
                    <a:lumMod val="50000"/>
                  </a:schemeClr>
                </a:solidFill>
              </a:rPr>
              <a:t> = GBA / ROOMS</a:t>
            </a:r>
          </a:p>
        </p:txBody>
      </p:sp>
      <p:sp>
        <p:nvSpPr>
          <p:cNvPr id="7" name="Google Shape;774;p52">
            <a:extLst>
              <a:ext uri="{FF2B5EF4-FFF2-40B4-BE49-F238E27FC236}">
                <a16:creationId xmlns:a16="http://schemas.microsoft.com/office/drawing/2014/main" id="{791483A0-C2A4-6046-A989-8CED3514DC5A}"/>
              </a:ext>
            </a:extLst>
          </p:cNvPr>
          <p:cNvSpPr txBox="1">
            <a:spLocks/>
          </p:cNvSpPr>
          <p:nvPr/>
        </p:nvSpPr>
        <p:spPr>
          <a:xfrm>
            <a:off x="4464259" y="3368384"/>
            <a:ext cx="4412974" cy="1700572"/>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buNone/>
            </a:pPr>
            <a:r>
              <a:rPr lang="en-GB" sz="1600" b="1" dirty="0">
                <a:solidFill>
                  <a:schemeClr val="accent6">
                    <a:lumMod val="50000"/>
                  </a:schemeClr>
                </a:solidFill>
              </a:rPr>
              <a:t>B. Ordinal Encoding</a:t>
            </a:r>
            <a:endParaRPr lang="en-GB" sz="1600" dirty="0">
              <a:solidFill>
                <a:schemeClr val="accent6">
                  <a:lumMod val="50000"/>
                </a:schemeClr>
              </a:solidFill>
            </a:endParaRPr>
          </a:p>
          <a:p>
            <a:pPr marL="139700" indent="0">
              <a:buNone/>
            </a:pPr>
            <a:endParaRPr lang="en-GB" sz="1600" b="1" dirty="0">
              <a:solidFill>
                <a:schemeClr val="accent6">
                  <a:lumMod val="50000"/>
                </a:schemeClr>
              </a:solidFill>
            </a:endParaRPr>
          </a:p>
          <a:p>
            <a:pPr marL="139700" indent="0">
              <a:buNone/>
            </a:pPr>
            <a:r>
              <a:rPr lang="en-GB" sz="1600" b="1" dirty="0">
                <a:solidFill>
                  <a:schemeClr val="accent6">
                    <a:lumMod val="50000"/>
                  </a:schemeClr>
                </a:solidFill>
              </a:rPr>
              <a:t>CNDTN</a:t>
            </a:r>
            <a:r>
              <a:rPr lang="en-GB" sz="1600" dirty="0">
                <a:solidFill>
                  <a:schemeClr val="accent6">
                    <a:lumMod val="50000"/>
                  </a:schemeClr>
                </a:solidFill>
              </a:rPr>
              <a:t> :</a:t>
            </a:r>
          </a:p>
          <a:p>
            <a:pPr marL="139700" indent="0">
              <a:buNone/>
            </a:pPr>
            <a:r>
              <a:rPr lang="en-GB" sz="1600" dirty="0">
                <a:solidFill>
                  <a:schemeClr val="accent6">
                    <a:lumMod val="50000"/>
                  </a:schemeClr>
                </a:solidFill>
              </a:rPr>
              <a:t>Poor </a:t>
            </a:r>
            <a:r>
              <a:rPr lang="en-GB" sz="1600" dirty="0">
                <a:solidFill>
                  <a:schemeClr val="accent6">
                    <a:lumMod val="50000"/>
                  </a:schemeClr>
                </a:solidFill>
                <a:sym typeface="Wingdings" pitchFamily="2" charset="2"/>
              </a:rPr>
              <a:t> 1	Good  4</a:t>
            </a:r>
          </a:p>
          <a:p>
            <a:pPr marL="139700" indent="0">
              <a:buNone/>
            </a:pPr>
            <a:r>
              <a:rPr lang="en-GB" sz="1600" dirty="0">
                <a:solidFill>
                  <a:schemeClr val="accent6">
                    <a:lumMod val="50000"/>
                  </a:schemeClr>
                </a:solidFill>
                <a:sym typeface="Wingdings" pitchFamily="2" charset="2"/>
              </a:rPr>
              <a:t>Fair  2	Very Good  5</a:t>
            </a:r>
          </a:p>
          <a:p>
            <a:pPr marL="139700" indent="0">
              <a:buNone/>
            </a:pPr>
            <a:r>
              <a:rPr lang="en-GB" sz="1600" dirty="0">
                <a:solidFill>
                  <a:schemeClr val="accent6">
                    <a:lumMod val="50000"/>
                  </a:schemeClr>
                </a:solidFill>
                <a:sym typeface="Wingdings" pitchFamily="2" charset="2"/>
              </a:rPr>
              <a:t>Average  3	Excellent </a:t>
            </a:r>
            <a:r>
              <a:rPr lang="en-GB" sz="1600" dirty="0">
                <a:solidFill>
                  <a:schemeClr val="accent6">
                    <a:lumMod val="50000"/>
                  </a:schemeClr>
                </a:solidFill>
              </a:rPr>
              <a:t> 6</a:t>
            </a:r>
            <a:endParaRPr lang="en-GB" sz="1600" dirty="0">
              <a:solidFill>
                <a:schemeClr val="accent6">
                  <a:lumMod val="50000"/>
                </a:schemeClr>
              </a:solidFill>
              <a:sym typeface="Wingdings" pitchFamily="2" charset="2"/>
            </a:endParaRPr>
          </a:p>
        </p:txBody>
      </p:sp>
    </p:spTree>
    <p:extLst>
      <p:ext uri="{BB962C8B-B14F-4D97-AF65-F5344CB8AC3E}">
        <p14:creationId xmlns:p14="http://schemas.microsoft.com/office/powerpoint/2010/main" val="2969236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859778" y="2571750"/>
            <a:ext cx="542439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Modeling and Evaluation</a:t>
            </a:r>
            <a:endParaRPr b="1" dirty="0">
              <a:solidFill>
                <a:schemeClr val="accent6">
                  <a:lumMod val="50000"/>
                </a:schemeClr>
              </a:solidFill>
            </a:endParaRPr>
          </a:p>
        </p:txBody>
      </p:sp>
      <p:sp>
        <p:nvSpPr>
          <p:cNvPr id="427" name="Google Shape;427;p38"/>
          <p:cNvSpPr txBox="1">
            <a:spLocks noGrp="1"/>
          </p:cNvSpPr>
          <p:nvPr>
            <p:ph type="title" idx="2"/>
          </p:nvPr>
        </p:nvSpPr>
        <p:spPr>
          <a:xfrm>
            <a:off x="3082350" y="867950"/>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lumMod val="50000"/>
                  </a:schemeClr>
                </a:solidFill>
              </a:rPr>
              <a:t>3</a:t>
            </a:r>
            <a:endParaRPr dirty="0">
              <a:solidFill>
                <a:schemeClr val="accent6">
                  <a:lumMod val="50000"/>
                </a:schemeClr>
              </a:solidFill>
            </a:endParaRPr>
          </a:p>
        </p:txBody>
      </p:sp>
    </p:spTree>
    <p:extLst>
      <p:ext uri="{BB962C8B-B14F-4D97-AF65-F5344CB8AC3E}">
        <p14:creationId xmlns:p14="http://schemas.microsoft.com/office/powerpoint/2010/main" val="1159340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30"/>
          <p:cNvSpPr txBox="1">
            <a:spLocks noGrp="1"/>
          </p:cNvSpPr>
          <p:nvPr>
            <p:ph type="title"/>
          </p:nvPr>
        </p:nvSpPr>
        <p:spPr>
          <a:xfrm>
            <a:off x="1996975" y="295361"/>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lumMod val="50000"/>
                  </a:schemeClr>
                </a:solidFill>
              </a:rPr>
              <a:t>Modeling Steps</a:t>
            </a:r>
            <a:endParaRPr dirty="0">
              <a:solidFill>
                <a:schemeClr val="accent6">
                  <a:lumMod val="50000"/>
                </a:schemeClr>
              </a:solidFill>
            </a:endParaRPr>
          </a:p>
        </p:txBody>
      </p:sp>
      <p:grpSp>
        <p:nvGrpSpPr>
          <p:cNvPr id="52" name="Google Shape;7697;p74">
            <a:extLst>
              <a:ext uri="{FF2B5EF4-FFF2-40B4-BE49-F238E27FC236}">
                <a16:creationId xmlns:a16="http://schemas.microsoft.com/office/drawing/2014/main" id="{99CAEAFA-BCC8-4EBB-8292-991A1225BE08}"/>
              </a:ext>
            </a:extLst>
          </p:cNvPr>
          <p:cNvGrpSpPr/>
          <p:nvPr/>
        </p:nvGrpSpPr>
        <p:grpSpPr>
          <a:xfrm>
            <a:off x="1016353" y="3212422"/>
            <a:ext cx="7111293" cy="263413"/>
            <a:chOff x="1464850" y="436376"/>
            <a:chExt cx="6001362" cy="222300"/>
          </a:xfrm>
          <a:solidFill>
            <a:srgbClr val="DCAE52"/>
          </a:solidFill>
        </p:grpSpPr>
        <p:sp>
          <p:nvSpPr>
            <p:cNvPr id="53" name="Google Shape;7698;p74">
              <a:extLst>
                <a:ext uri="{FF2B5EF4-FFF2-40B4-BE49-F238E27FC236}">
                  <a16:creationId xmlns:a16="http://schemas.microsoft.com/office/drawing/2014/main" id="{9D320340-7C37-4B46-AB6E-70CC3188F7FF}"/>
                </a:ext>
              </a:extLst>
            </p:cNvPr>
            <p:cNvSpPr/>
            <p:nvPr/>
          </p:nvSpPr>
          <p:spPr>
            <a:xfrm>
              <a:off x="1464850" y="436376"/>
              <a:ext cx="222300" cy="222300"/>
            </a:xfrm>
            <a:prstGeom prst="diamond">
              <a:avLst/>
            </a:prstGeom>
            <a:grp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endParaRPr>
            </a:p>
          </p:txBody>
        </p:sp>
        <p:sp>
          <p:nvSpPr>
            <p:cNvPr id="54" name="Google Shape;7699;p74">
              <a:extLst>
                <a:ext uri="{FF2B5EF4-FFF2-40B4-BE49-F238E27FC236}">
                  <a16:creationId xmlns:a16="http://schemas.microsoft.com/office/drawing/2014/main" id="{86B71C21-3BE6-4623-86F2-D375965EFCC6}"/>
                </a:ext>
              </a:extLst>
            </p:cNvPr>
            <p:cNvSpPr/>
            <p:nvPr/>
          </p:nvSpPr>
          <p:spPr>
            <a:xfrm>
              <a:off x="4410215" y="436376"/>
              <a:ext cx="222300" cy="222300"/>
            </a:xfrm>
            <a:prstGeom prst="diamond">
              <a:avLst/>
            </a:prstGeom>
            <a:grp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endParaRPr>
            </a:p>
          </p:txBody>
        </p:sp>
        <p:sp>
          <p:nvSpPr>
            <p:cNvPr id="55" name="Google Shape;7700;p74">
              <a:extLst>
                <a:ext uri="{FF2B5EF4-FFF2-40B4-BE49-F238E27FC236}">
                  <a16:creationId xmlns:a16="http://schemas.microsoft.com/office/drawing/2014/main" id="{8C563CCA-3A31-4E13-AA86-0317CB6F1724}"/>
                </a:ext>
              </a:extLst>
            </p:cNvPr>
            <p:cNvSpPr/>
            <p:nvPr/>
          </p:nvSpPr>
          <p:spPr>
            <a:xfrm>
              <a:off x="7243912" y="436376"/>
              <a:ext cx="222300" cy="222300"/>
            </a:xfrm>
            <a:prstGeom prst="diamond">
              <a:avLst/>
            </a:prstGeom>
            <a:grp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endParaRPr>
            </a:p>
          </p:txBody>
        </p:sp>
        <p:sp>
          <p:nvSpPr>
            <p:cNvPr id="56" name="Google Shape;7701;p74">
              <a:extLst>
                <a:ext uri="{FF2B5EF4-FFF2-40B4-BE49-F238E27FC236}">
                  <a16:creationId xmlns:a16="http://schemas.microsoft.com/office/drawing/2014/main" id="{72E31A74-6FA2-42A3-8D90-6B6F507F85D0}"/>
                </a:ext>
              </a:extLst>
            </p:cNvPr>
            <p:cNvSpPr/>
            <p:nvPr/>
          </p:nvSpPr>
          <p:spPr>
            <a:xfrm>
              <a:off x="2920366" y="436376"/>
              <a:ext cx="222300" cy="222300"/>
            </a:xfrm>
            <a:prstGeom prst="diamond">
              <a:avLst/>
            </a:prstGeom>
            <a:grp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endParaRPr>
            </a:p>
          </p:txBody>
        </p:sp>
        <p:sp>
          <p:nvSpPr>
            <p:cNvPr id="57" name="Google Shape;7702;p74">
              <a:extLst>
                <a:ext uri="{FF2B5EF4-FFF2-40B4-BE49-F238E27FC236}">
                  <a16:creationId xmlns:a16="http://schemas.microsoft.com/office/drawing/2014/main" id="{0FC80156-E8EA-4AA5-B202-11CB44C941A9}"/>
                </a:ext>
              </a:extLst>
            </p:cNvPr>
            <p:cNvSpPr/>
            <p:nvPr/>
          </p:nvSpPr>
          <p:spPr>
            <a:xfrm>
              <a:off x="5831847" y="436376"/>
              <a:ext cx="222300" cy="222300"/>
            </a:xfrm>
            <a:prstGeom prst="diamond">
              <a:avLst/>
            </a:prstGeom>
            <a:grp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50000"/>
                  </a:schemeClr>
                </a:solidFill>
              </a:endParaRPr>
            </a:p>
          </p:txBody>
        </p:sp>
        <p:cxnSp>
          <p:nvCxnSpPr>
            <p:cNvPr id="58" name="Google Shape;7703;p74">
              <a:extLst>
                <a:ext uri="{FF2B5EF4-FFF2-40B4-BE49-F238E27FC236}">
                  <a16:creationId xmlns:a16="http://schemas.microsoft.com/office/drawing/2014/main" id="{2DD02AB5-9329-4B36-AD7A-1AEFEF44B1D1}"/>
                </a:ext>
              </a:extLst>
            </p:cNvPr>
            <p:cNvCxnSpPr/>
            <p:nvPr/>
          </p:nvCxnSpPr>
          <p:spPr>
            <a:xfrm>
              <a:off x="1798637" y="547513"/>
              <a:ext cx="988200" cy="0"/>
            </a:xfrm>
            <a:prstGeom prst="straightConnector1">
              <a:avLst/>
            </a:prstGeom>
            <a:grpFill/>
            <a:ln w="9525" cap="flat" cmpd="sng">
              <a:solidFill>
                <a:srgbClr val="E9E2C9"/>
              </a:solidFill>
              <a:prstDash val="solid"/>
              <a:round/>
              <a:headEnd type="none" w="med" len="med"/>
              <a:tailEnd type="none" w="med" len="med"/>
            </a:ln>
          </p:spPr>
        </p:cxnSp>
        <p:cxnSp>
          <p:nvCxnSpPr>
            <p:cNvPr id="59" name="Google Shape;7704;p74">
              <a:extLst>
                <a:ext uri="{FF2B5EF4-FFF2-40B4-BE49-F238E27FC236}">
                  <a16:creationId xmlns:a16="http://schemas.microsoft.com/office/drawing/2014/main" id="{3C310D0B-BF64-48A3-A760-2432F596D287}"/>
                </a:ext>
              </a:extLst>
            </p:cNvPr>
            <p:cNvCxnSpPr/>
            <p:nvPr/>
          </p:nvCxnSpPr>
          <p:spPr>
            <a:xfrm>
              <a:off x="3276248" y="547513"/>
              <a:ext cx="988200" cy="0"/>
            </a:xfrm>
            <a:prstGeom prst="straightConnector1">
              <a:avLst/>
            </a:prstGeom>
            <a:grpFill/>
            <a:ln w="9525" cap="flat" cmpd="sng">
              <a:solidFill>
                <a:srgbClr val="E9E2C9"/>
              </a:solidFill>
              <a:prstDash val="solid"/>
              <a:round/>
              <a:headEnd type="none" w="med" len="med"/>
              <a:tailEnd type="none" w="med" len="med"/>
            </a:ln>
          </p:spPr>
        </p:cxnSp>
        <p:cxnSp>
          <p:nvCxnSpPr>
            <p:cNvPr id="60" name="Google Shape;7705;p74">
              <a:extLst>
                <a:ext uri="{FF2B5EF4-FFF2-40B4-BE49-F238E27FC236}">
                  <a16:creationId xmlns:a16="http://schemas.microsoft.com/office/drawing/2014/main" id="{A049668C-B2FC-4EB4-9EBE-D87A4550D011}"/>
                </a:ext>
              </a:extLst>
            </p:cNvPr>
            <p:cNvCxnSpPr/>
            <p:nvPr/>
          </p:nvCxnSpPr>
          <p:spPr>
            <a:xfrm>
              <a:off x="4753898" y="547513"/>
              <a:ext cx="988200" cy="0"/>
            </a:xfrm>
            <a:prstGeom prst="straightConnector1">
              <a:avLst/>
            </a:prstGeom>
            <a:grpFill/>
            <a:ln w="9525" cap="flat" cmpd="sng">
              <a:solidFill>
                <a:srgbClr val="E9E2C9"/>
              </a:solidFill>
              <a:prstDash val="solid"/>
              <a:round/>
              <a:headEnd type="none" w="med" len="med"/>
              <a:tailEnd type="none" w="med" len="med"/>
            </a:ln>
          </p:spPr>
        </p:cxnSp>
        <p:cxnSp>
          <p:nvCxnSpPr>
            <p:cNvPr id="61" name="Google Shape;7706;p74">
              <a:extLst>
                <a:ext uri="{FF2B5EF4-FFF2-40B4-BE49-F238E27FC236}">
                  <a16:creationId xmlns:a16="http://schemas.microsoft.com/office/drawing/2014/main" id="{42476C13-2732-491A-AE37-1B6A35A963B7}"/>
                </a:ext>
              </a:extLst>
            </p:cNvPr>
            <p:cNvCxnSpPr/>
            <p:nvPr/>
          </p:nvCxnSpPr>
          <p:spPr>
            <a:xfrm>
              <a:off x="6143961" y="547513"/>
              <a:ext cx="988200" cy="0"/>
            </a:xfrm>
            <a:prstGeom prst="straightConnector1">
              <a:avLst/>
            </a:prstGeom>
            <a:grpFill/>
            <a:ln w="9525" cap="flat" cmpd="sng">
              <a:solidFill>
                <a:srgbClr val="E9E2C9"/>
              </a:solidFill>
              <a:prstDash val="solid"/>
              <a:round/>
              <a:headEnd type="none" w="med" len="med"/>
              <a:tailEnd type="none" w="med" len="med"/>
            </a:ln>
          </p:spPr>
        </p:cxnSp>
      </p:grpSp>
      <p:sp>
        <p:nvSpPr>
          <p:cNvPr id="62" name="Google Shape;696;p50">
            <a:extLst>
              <a:ext uri="{FF2B5EF4-FFF2-40B4-BE49-F238E27FC236}">
                <a16:creationId xmlns:a16="http://schemas.microsoft.com/office/drawing/2014/main" id="{D6EE76E2-61A1-4D82-B9AF-D171F4793ACA}"/>
              </a:ext>
            </a:extLst>
          </p:cNvPr>
          <p:cNvSpPr txBox="1">
            <a:spLocks/>
          </p:cNvSpPr>
          <p:nvPr/>
        </p:nvSpPr>
        <p:spPr>
          <a:xfrm>
            <a:off x="1880069" y="3600793"/>
            <a:ext cx="1985400" cy="35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800" dirty="0">
                <a:solidFill>
                  <a:schemeClr val="accent6">
                    <a:lumMod val="50000"/>
                  </a:schemeClr>
                </a:solidFill>
                <a:latin typeface="Abel"/>
                <a:ea typeface="Abel"/>
                <a:cs typeface="Abel"/>
                <a:sym typeface="Abel"/>
              </a:rPr>
              <a:t>Creating Baseline Model</a:t>
            </a:r>
          </a:p>
        </p:txBody>
      </p:sp>
      <p:sp>
        <p:nvSpPr>
          <p:cNvPr id="63" name="Google Shape;696;p50">
            <a:extLst>
              <a:ext uri="{FF2B5EF4-FFF2-40B4-BE49-F238E27FC236}">
                <a16:creationId xmlns:a16="http://schemas.microsoft.com/office/drawing/2014/main" id="{B7D46DFA-9E75-41E5-AF86-7D0D2433D7CA}"/>
              </a:ext>
            </a:extLst>
          </p:cNvPr>
          <p:cNvSpPr txBox="1">
            <a:spLocks/>
          </p:cNvSpPr>
          <p:nvPr/>
        </p:nvSpPr>
        <p:spPr>
          <a:xfrm>
            <a:off x="155360" y="2742534"/>
            <a:ext cx="1985400" cy="35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800" dirty="0">
                <a:solidFill>
                  <a:schemeClr val="accent6">
                    <a:lumMod val="50000"/>
                  </a:schemeClr>
                </a:solidFill>
                <a:latin typeface="Abel"/>
                <a:ea typeface="Abel"/>
                <a:cs typeface="Abel"/>
                <a:sym typeface="Abel"/>
              </a:rPr>
              <a:t>Setting up Environment</a:t>
            </a:r>
          </a:p>
        </p:txBody>
      </p:sp>
      <p:sp>
        <p:nvSpPr>
          <p:cNvPr id="64" name="Google Shape;696;p50">
            <a:extLst>
              <a:ext uri="{FF2B5EF4-FFF2-40B4-BE49-F238E27FC236}">
                <a16:creationId xmlns:a16="http://schemas.microsoft.com/office/drawing/2014/main" id="{C104AEDB-5705-4541-9B5B-3B75B3080A68}"/>
              </a:ext>
            </a:extLst>
          </p:cNvPr>
          <p:cNvSpPr txBox="1">
            <a:spLocks/>
          </p:cNvSpPr>
          <p:nvPr/>
        </p:nvSpPr>
        <p:spPr>
          <a:xfrm>
            <a:off x="3645460" y="2742534"/>
            <a:ext cx="1985400" cy="35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800" dirty="0">
                <a:solidFill>
                  <a:schemeClr val="accent6">
                    <a:lumMod val="50000"/>
                  </a:schemeClr>
                </a:solidFill>
                <a:latin typeface="Abel"/>
                <a:ea typeface="Abel"/>
                <a:cs typeface="Abel"/>
                <a:sym typeface="Abel"/>
              </a:rPr>
              <a:t>Comparing All Models</a:t>
            </a:r>
          </a:p>
        </p:txBody>
      </p:sp>
      <p:sp>
        <p:nvSpPr>
          <p:cNvPr id="65" name="Google Shape;696;p50">
            <a:extLst>
              <a:ext uri="{FF2B5EF4-FFF2-40B4-BE49-F238E27FC236}">
                <a16:creationId xmlns:a16="http://schemas.microsoft.com/office/drawing/2014/main" id="{0D565D32-0A83-4F79-8F00-39F6FE442748}"/>
              </a:ext>
            </a:extLst>
          </p:cNvPr>
          <p:cNvSpPr txBox="1">
            <a:spLocks/>
          </p:cNvSpPr>
          <p:nvPr/>
        </p:nvSpPr>
        <p:spPr>
          <a:xfrm>
            <a:off x="5330018" y="3600793"/>
            <a:ext cx="1985400" cy="35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800" dirty="0">
                <a:solidFill>
                  <a:schemeClr val="accent6">
                    <a:lumMod val="50000"/>
                  </a:schemeClr>
                </a:solidFill>
                <a:latin typeface="Abel"/>
                <a:ea typeface="Abel"/>
                <a:cs typeface="Abel"/>
                <a:sym typeface="Abel"/>
              </a:rPr>
              <a:t>Choose the best model and Tune it</a:t>
            </a:r>
          </a:p>
        </p:txBody>
      </p:sp>
      <p:sp>
        <p:nvSpPr>
          <p:cNvPr id="67" name="Google Shape;696;p50">
            <a:extLst>
              <a:ext uri="{FF2B5EF4-FFF2-40B4-BE49-F238E27FC236}">
                <a16:creationId xmlns:a16="http://schemas.microsoft.com/office/drawing/2014/main" id="{E53ACB55-BF1B-468C-BC24-F40E537946A1}"/>
              </a:ext>
            </a:extLst>
          </p:cNvPr>
          <p:cNvSpPr txBox="1">
            <a:spLocks/>
          </p:cNvSpPr>
          <p:nvPr/>
        </p:nvSpPr>
        <p:spPr>
          <a:xfrm>
            <a:off x="7003239" y="2742534"/>
            <a:ext cx="1985400" cy="35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0" indent="0" algn="ctr">
              <a:buFont typeface="Montserrat"/>
              <a:buNone/>
            </a:pPr>
            <a:r>
              <a:rPr lang="en-US" sz="1800" dirty="0">
                <a:solidFill>
                  <a:schemeClr val="accent6">
                    <a:lumMod val="50000"/>
                  </a:schemeClr>
                </a:solidFill>
                <a:latin typeface="Abel"/>
                <a:ea typeface="Abel"/>
                <a:cs typeface="Abel"/>
                <a:sym typeface="Abel"/>
              </a:rPr>
              <a:t>Finalize the model</a:t>
            </a:r>
          </a:p>
        </p:txBody>
      </p:sp>
      <p:sp>
        <p:nvSpPr>
          <p:cNvPr id="68" name="Google Shape;399;p35">
            <a:extLst>
              <a:ext uri="{FF2B5EF4-FFF2-40B4-BE49-F238E27FC236}">
                <a16:creationId xmlns:a16="http://schemas.microsoft.com/office/drawing/2014/main" id="{84179138-C5E4-4B74-A758-A840F114F751}"/>
              </a:ext>
            </a:extLst>
          </p:cNvPr>
          <p:cNvSpPr txBox="1">
            <a:spLocks noGrp="1"/>
          </p:cNvSpPr>
          <p:nvPr>
            <p:ph type="subTitle" idx="1"/>
          </p:nvPr>
        </p:nvSpPr>
        <p:spPr>
          <a:xfrm>
            <a:off x="3186130" y="4147959"/>
            <a:ext cx="5172000" cy="1314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400" dirty="0">
                <a:solidFill>
                  <a:schemeClr val="accent6">
                    <a:lumMod val="50000"/>
                  </a:schemeClr>
                </a:solidFill>
              </a:rPr>
              <a:t>We choose the best model focusing on the MAE score because its robust to outliers which exist in our dataset </a:t>
            </a:r>
            <a:endParaRPr sz="1400" dirty="0">
              <a:solidFill>
                <a:schemeClr val="accent6">
                  <a:lumMod val="50000"/>
                </a:schemeClr>
              </a:solidFill>
            </a:endParaRPr>
          </a:p>
        </p:txBody>
      </p:sp>
      <p:pic>
        <p:nvPicPr>
          <p:cNvPr id="69" name="Picture 68" descr="Logo, company name&#10;&#10;Description automatically generated">
            <a:extLst>
              <a:ext uri="{FF2B5EF4-FFF2-40B4-BE49-F238E27FC236}">
                <a16:creationId xmlns:a16="http://schemas.microsoft.com/office/drawing/2014/main" id="{214246D4-8592-4FF4-A188-C34E829E2F56}"/>
              </a:ext>
            </a:extLst>
          </p:cNvPr>
          <p:cNvPicPr>
            <a:picLocks noChangeAspect="1"/>
          </p:cNvPicPr>
          <p:nvPr/>
        </p:nvPicPr>
        <p:blipFill rotWithShape="1">
          <a:blip r:embed="rId3"/>
          <a:srcRect t="39376" b="38024"/>
          <a:stretch/>
        </p:blipFill>
        <p:spPr>
          <a:xfrm>
            <a:off x="2317977" y="1060474"/>
            <a:ext cx="4685262" cy="105889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4"/>
          <p:cNvSpPr txBox="1">
            <a:spLocks noGrp="1"/>
          </p:cNvSpPr>
          <p:nvPr>
            <p:ph type="body" idx="1"/>
          </p:nvPr>
        </p:nvSpPr>
        <p:spPr>
          <a:xfrm>
            <a:off x="3131641" y="3216200"/>
            <a:ext cx="3294600" cy="13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accent6">
                    <a:lumMod val="50000"/>
                  </a:schemeClr>
                </a:solidFill>
              </a:rPr>
              <a:t>It is important to create a baseline model so we can see whether our model improved from the baseline and how much did it improve.</a:t>
            </a:r>
            <a:endParaRPr sz="1600" dirty="0">
              <a:solidFill>
                <a:schemeClr val="accent6">
                  <a:lumMod val="50000"/>
                </a:schemeClr>
              </a:solidFill>
            </a:endParaRPr>
          </a:p>
        </p:txBody>
      </p:sp>
      <p:sp>
        <p:nvSpPr>
          <p:cNvPr id="392" name="Google Shape;392;p3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accent6">
                    <a:lumMod val="50000"/>
                  </a:schemeClr>
                </a:solidFill>
              </a:rPr>
              <a:t>Baseline Model</a:t>
            </a:r>
            <a:endParaRPr b="1" dirty="0">
              <a:solidFill>
                <a:schemeClr val="accent6">
                  <a:lumMod val="50000"/>
                </a:schemeClr>
              </a:solidFill>
            </a:endParaRPr>
          </a:p>
        </p:txBody>
      </p:sp>
      <p:pic>
        <p:nvPicPr>
          <p:cNvPr id="3" name="Picture 2" descr="Text, letter&#10;&#10;Description automatically generated">
            <a:extLst>
              <a:ext uri="{FF2B5EF4-FFF2-40B4-BE49-F238E27FC236}">
                <a16:creationId xmlns:a16="http://schemas.microsoft.com/office/drawing/2014/main" id="{2531596C-C7B8-49EC-A23D-5E9FAD329FD9}"/>
              </a:ext>
            </a:extLst>
          </p:cNvPr>
          <p:cNvPicPr>
            <a:picLocks noChangeAspect="1"/>
          </p:cNvPicPr>
          <p:nvPr/>
        </p:nvPicPr>
        <p:blipFill>
          <a:blip r:embed="rId3"/>
          <a:stretch>
            <a:fillRect/>
          </a:stretch>
        </p:blipFill>
        <p:spPr>
          <a:xfrm>
            <a:off x="1988498" y="1818723"/>
            <a:ext cx="5272554" cy="920043"/>
          </a:xfrm>
          <a:prstGeom prst="rect">
            <a:avLst/>
          </a:prstGeom>
        </p:spPr>
      </p:pic>
    </p:spTree>
    <p:extLst>
      <p:ext uri="{BB962C8B-B14F-4D97-AF65-F5344CB8AC3E}">
        <p14:creationId xmlns:p14="http://schemas.microsoft.com/office/powerpoint/2010/main" val="3480768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3"/>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Tested Models Result</a:t>
            </a:r>
            <a:endParaRPr b="1" dirty="0">
              <a:solidFill>
                <a:schemeClr val="accent6">
                  <a:lumMod val="50000"/>
                </a:schemeClr>
              </a:solidFill>
            </a:endParaRPr>
          </a:p>
        </p:txBody>
      </p:sp>
      <p:pic>
        <p:nvPicPr>
          <p:cNvPr id="15" name="Picture 14">
            <a:extLst>
              <a:ext uri="{FF2B5EF4-FFF2-40B4-BE49-F238E27FC236}">
                <a16:creationId xmlns:a16="http://schemas.microsoft.com/office/drawing/2014/main" id="{12F0803B-C117-4EC7-BD0D-D22E0B70323E}"/>
              </a:ext>
            </a:extLst>
          </p:cNvPr>
          <p:cNvPicPr>
            <a:picLocks noChangeAspect="1"/>
          </p:cNvPicPr>
          <p:nvPr/>
        </p:nvPicPr>
        <p:blipFill>
          <a:blip r:embed="rId3"/>
          <a:stretch>
            <a:fillRect/>
          </a:stretch>
        </p:blipFill>
        <p:spPr>
          <a:xfrm>
            <a:off x="297751" y="1293843"/>
            <a:ext cx="4517317" cy="3147064"/>
          </a:xfrm>
          <a:prstGeom prst="rect">
            <a:avLst/>
          </a:prstGeom>
        </p:spPr>
      </p:pic>
      <p:sp>
        <p:nvSpPr>
          <p:cNvPr id="32" name="Google Shape;372;p33">
            <a:extLst>
              <a:ext uri="{FF2B5EF4-FFF2-40B4-BE49-F238E27FC236}">
                <a16:creationId xmlns:a16="http://schemas.microsoft.com/office/drawing/2014/main" id="{9386F128-1CCF-430A-9F23-4060DB8EC44B}"/>
              </a:ext>
            </a:extLst>
          </p:cNvPr>
          <p:cNvSpPr txBox="1">
            <a:spLocks/>
          </p:cNvSpPr>
          <p:nvPr/>
        </p:nvSpPr>
        <p:spPr>
          <a:xfrm>
            <a:off x="5353595" y="1847196"/>
            <a:ext cx="3373715" cy="16531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2100"/>
              <a:buFont typeface="Montserrat"/>
              <a:buNone/>
              <a:defRPr sz="1400" b="0" i="0" u="none" strike="noStrike" cap="none">
                <a:solidFill>
                  <a:schemeClr val="accent3"/>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3"/>
              </a:buClr>
              <a:buSzPts val="2100"/>
              <a:buFont typeface="Montserrat"/>
              <a:buNone/>
              <a:defRPr sz="2100" b="0" i="0" u="none" strike="noStrike" cap="none">
                <a:solidFill>
                  <a:schemeClr val="accent3"/>
                </a:solidFill>
                <a:latin typeface="Montserrat"/>
                <a:ea typeface="Montserrat"/>
                <a:cs typeface="Montserrat"/>
                <a:sym typeface="Montserrat"/>
              </a:defRPr>
            </a:lvl9pPr>
          </a:lstStyle>
          <a:p>
            <a:pPr marL="0" indent="0"/>
            <a:r>
              <a:rPr lang="en-US" sz="1600" dirty="0">
                <a:solidFill>
                  <a:schemeClr val="accent6">
                    <a:lumMod val="50000"/>
                  </a:schemeClr>
                </a:solidFill>
              </a:rPr>
              <a:t>We create all the models using 5-fold cross validation. </a:t>
            </a:r>
          </a:p>
          <a:p>
            <a:pPr marL="0" indent="0"/>
            <a:endParaRPr lang="en-US" sz="1600" dirty="0">
              <a:solidFill>
                <a:schemeClr val="accent6">
                  <a:lumMod val="50000"/>
                </a:schemeClr>
              </a:solidFill>
            </a:endParaRPr>
          </a:p>
          <a:p>
            <a:pPr marL="0" indent="0"/>
            <a:r>
              <a:rPr lang="en-US" sz="1600" dirty="0">
                <a:solidFill>
                  <a:schemeClr val="accent6">
                    <a:lumMod val="50000"/>
                  </a:schemeClr>
                </a:solidFill>
              </a:rPr>
              <a:t>We will focus on the Mean Absolute Error (MAE) because it is robust to outliers which exist in our dataset.</a:t>
            </a:r>
          </a:p>
        </p:txBody>
      </p:sp>
    </p:spTree>
    <p:extLst>
      <p:ext uri="{BB962C8B-B14F-4D97-AF65-F5344CB8AC3E}">
        <p14:creationId xmlns:p14="http://schemas.microsoft.com/office/powerpoint/2010/main" val="1988991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4"/>
          <p:cNvSpPr txBox="1">
            <a:spLocks noGrp="1"/>
          </p:cNvSpPr>
          <p:nvPr>
            <p:ph type="body" idx="1"/>
          </p:nvPr>
        </p:nvSpPr>
        <p:spPr>
          <a:xfrm>
            <a:off x="1734355" y="2784800"/>
            <a:ext cx="5675290" cy="138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accent6">
                    <a:lumMod val="50000"/>
                  </a:schemeClr>
                </a:solidFill>
              </a:rPr>
              <a:t>Based on the above benchmark, we can see that </a:t>
            </a:r>
            <a:r>
              <a:rPr lang="en-US" sz="1600" dirty="0" err="1">
                <a:solidFill>
                  <a:schemeClr val="accent6">
                    <a:lumMod val="50000"/>
                  </a:schemeClr>
                </a:solidFill>
              </a:rPr>
              <a:t>CatBoost</a:t>
            </a:r>
            <a:r>
              <a:rPr lang="en-US" sz="1600" dirty="0">
                <a:solidFill>
                  <a:schemeClr val="accent6">
                    <a:lumMod val="50000"/>
                  </a:schemeClr>
                </a:solidFill>
              </a:rPr>
              <a:t> is the top performing model with Mean Absolute Error of 69510.5570 during the 5-fold cross validation. Therefore, we will create a </a:t>
            </a:r>
            <a:r>
              <a:rPr lang="en-US" sz="1600" dirty="0" err="1">
                <a:solidFill>
                  <a:schemeClr val="accent6">
                    <a:lumMod val="50000"/>
                  </a:schemeClr>
                </a:solidFill>
              </a:rPr>
              <a:t>Catboost</a:t>
            </a:r>
            <a:r>
              <a:rPr lang="en-US" sz="1600" dirty="0">
                <a:solidFill>
                  <a:schemeClr val="accent6">
                    <a:lumMod val="50000"/>
                  </a:schemeClr>
                </a:solidFill>
              </a:rPr>
              <a:t> model and tune its parameters in the next step.</a:t>
            </a:r>
            <a:endParaRPr sz="1600" dirty="0">
              <a:solidFill>
                <a:schemeClr val="accent6">
                  <a:lumMod val="50000"/>
                </a:schemeClr>
              </a:solidFill>
            </a:endParaRPr>
          </a:p>
        </p:txBody>
      </p:sp>
      <p:sp>
        <p:nvSpPr>
          <p:cNvPr id="392" name="Google Shape;392;p3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Choosing The Model</a:t>
            </a:r>
            <a:endParaRPr b="1" dirty="0">
              <a:solidFill>
                <a:schemeClr val="accent6">
                  <a:lumMod val="50000"/>
                </a:schemeClr>
              </a:solidFill>
            </a:endParaRPr>
          </a:p>
        </p:txBody>
      </p:sp>
      <p:pic>
        <p:nvPicPr>
          <p:cNvPr id="3" name="Picture 2" descr="Shape&#10;&#10;Description automatically generated with medium confidence">
            <a:extLst>
              <a:ext uri="{FF2B5EF4-FFF2-40B4-BE49-F238E27FC236}">
                <a16:creationId xmlns:a16="http://schemas.microsoft.com/office/drawing/2014/main" id="{1124B3EF-6824-496B-A021-71CABE9E815A}"/>
              </a:ext>
            </a:extLst>
          </p:cNvPr>
          <p:cNvPicPr>
            <a:picLocks noChangeAspect="1"/>
          </p:cNvPicPr>
          <p:nvPr/>
        </p:nvPicPr>
        <p:blipFill>
          <a:blip r:embed="rId3"/>
          <a:stretch>
            <a:fillRect/>
          </a:stretch>
        </p:blipFill>
        <p:spPr>
          <a:xfrm>
            <a:off x="2289089" y="970900"/>
            <a:ext cx="4565822" cy="1919442"/>
          </a:xfrm>
          <a:prstGeom prst="rect">
            <a:avLst/>
          </a:prstGeom>
        </p:spPr>
      </p:pic>
    </p:spTree>
    <p:extLst>
      <p:ext uri="{BB962C8B-B14F-4D97-AF65-F5344CB8AC3E}">
        <p14:creationId xmlns:p14="http://schemas.microsoft.com/office/powerpoint/2010/main" val="3156491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7" name="Google Shape;577;p4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Tuning The Model</a:t>
            </a:r>
            <a:endParaRPr b="1" dirty="0">
              <a:solidFill>
                <a:schemeClr val="accent6">
                  <a:lumMod val="50000"/>
                </a:schemeClr>
              </a:solidFill>
            </a:endParaRPr>
          </a:p>
        </p:txBody>
      </p:sp>
      <p:pic>
        <p:nvPicPr>
          <p:cNvPr id="3" name="Picture 2">
            <a:extLst>
              <a:ext uri="{FF2B5EF4-FFF2-40B4-BE49-F238E27FC236}">
                <a16:creationId xmlns:a16="http://schemas.microsoft.com/office/drawing/2014/main" id="{98AEBA6B-1A75-44CB-90EC-463269D6DC40}"/>
              </a:ext>
            </a:extLst>
          </p:cNvPr>
          <p:cNvPicPr>
            <a:picLocks noChangeAspect="1"/>
          </p:cNvPicPr>
          <p:nvPr/>
        </p:nvPicPr>
        <p:blipFill>
          <a:blip r:embed="rId3"/>
          <a:stretch>
            <a:fillRect/>
          </a:stretch>
        </p:blipFill>
        <p:spPr>
          <a:xfrm>
            <a:off x="1512787" y="1616604"/>
            <a:ext cx="1577653" cy="1910291"/>
          </a:xfrm>
          <a:prstGeom prst="rect">
            <a:avLst/>
          </a:prstGeom>
        </p:spPr>
      </p:pic>
      <p:sp>
        <p:nvSpPr>
          <p:cNvPr id="21" name="Google Shape;391;p34">
            <a:extLst>
              <a:ext uri="{FF2B5EF4-FFF2-40B4-BE49-F238E27FC236}">
                <a16:creationId xmlns:a16="http://schemas.microsoft.com/office/drawing/2014/main" id="{83ED02FA-1715-435A-9FC7-FA2D6F3FE68B}"/>
              </a:ext>
            </a:extLst>
          </p:cNvPr>
          <p:cNvSpPr txBox="1">
            <a:spLocks/>
          </p:cNvSpPr>
          <p:nvPr/>
        </p:nvSpPr>
        <p:spPr>
          <a:xfrm>
            <a:off x="3795576" y="2139095"/>
            <a:ext cx="4515972" cy="138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accent6">
                    <a:lumMod val="50000"/>
                  </a:schemeClr>
                </a:solidFill>
              </a:rPr>
              <a:t>In order to tune the model, we use the library </a:t>
            </a:r>
            <a:r>
              <a:rPr lang="en-US" sz="2000" dirty="0" err="1">
                <a:solidFill>
                  <a:schemeClr val="accent6">
                    <a:lumMod val="50000"/>
                  </a:schemeClr>
                </a:solidFill>
                <a:hlinkClick r:id="rId4">
                  <a:extLst>
                    <a:ext uri="{A12FA001-AC4F-418D-AE19-62706E023703}">
                      <ahyp:hlinkClr xmlns:ahyp="http://schemas.microsoft.com/office/drawing/2018/hyperlinkcolor" val="tx"/>
                    </a:ext>
                  </a:extLst>
                </a:hlinkClick>
              </a:rPr>
              <a:t>Hyperopt</a:t>
            </a:r>
            <a:r>
              <a:rPr lang="en-US" sz="2000" dirty="0">
                <a:solidFill>
                  <a:schemeClr val="accent6">
                    <a:lumMod val="50000"/>
                  </a:schemeClr>
                </a:solidFill>
              </a:rPr>
              <a:t>, an open source hyperparameter optimization framework to automate hyperparameter search. </a:t>
            </a:r>
          </a:p>
          <a:p>
            <a:endParaRPr lang="en-US" sz="2000" dirty="0">
              <a:solidFill>
                <a:schemeClr val="accent6">
                  <a:lumMod val="50000"/>
                </a:schemeClr>
              </a:solidFill>
            </a:endParaRPr>
          </a:p>
          <a:p>
            <a:r>
              <a:rPr lang="en-US" sz="2000" dirty="0">
                <a:solidFill>
                  <a:schemeClr val="accent6">
                    <a:lumMod val="50000"/>
                  </a:schemeClr>
                </a:solidFill>
              </a:rPr>
              <a:t>It efficiently search large spaces and prune unpromising trials for faster results.</a:t>
            </a:r>
            <a:endParaRPr lang="en-US" sz="1600" dirty="0">
              <a:solidFill>
                <a:schemeClr val="accent6">
                  <a:lumMod val="50000"/>
                </a:schemeClr>
              </a:solidFill>
            </a:endParaRPr>
          </a:p>
        </p:txBody>
      </p:sp>
    </p:spTree>
    <p:extLst>
      <p:ext uri="{BB962C8B-B14F-4D97-AF65-F5344CB8AC3E}">
        <p14:creationId xmlns:p14="http://schemas.microsoft.com/office/powerpoint/2010/main" val="32856536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20" name="Google Shape;577;p44">
            <a:extLst>
              <a:ext uri="{FF2B5EF4-FFF2-40B4-BE49-F238E27FC236}">
                <a16:creationId xmlns:a16="http://schemas.microsoft.com/office/drawing/2014/main" id="{8926BC80-0F07-4728-8FF3-662E276F216F}"/>
              </a:ext>
            </a:extLst>
          </p:cNvPr>
          <p:cNvSpPr txBox="1">
            <a:spLocks noGrp="1"/>
          </p:cNvSpPr>
          <p:nvPr>
            <p:ph type="title"/>
          </p:nvPr>
        </p:nvSpPr>
        <p:spPr>
          <a:xfrm>
            <a:off x="1996975" y="817293"/>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Tuning Result</a:t>
            </a:r>
            <a:endParaRPr sz="2800" dirty="0"/>
          </a:p>
        </p:txBody>
      </p:sp>
      <p:pic>
        <p:nvPicPr>
          <p:cNvPr id="15" name="Picture 14" descr="Table&#10;&#10;Description automatically generated">
            <a:extLst>
              <a:ext uri="{FF2B5EF4-FFF2-40B4-BE49-F238E27FC236}">
                <a16:creationId xmlns:a16="http://schemas.microsoft.com/office/drawing/2014/main" id="{0F640206-B240-4DF4-9E0E-B0F6B9E5CDE3}"/>
              </a:ext>
            </a:extLst>
          </p:cNvPr>
          <p:cNvPicPr>
            <a:picLocks noChangeAspect="1"/>
          </p:cNvPicPr>
          <p:nvPr/>
        </p:nvPicPr>
        <p:blipFill>
          <a:blip r:embed="rId3"/>
          <a:stretch>
            <a:fillRect/>
          </a:stretch>
        </p:blipFill>
        <p:spPr>
          <a:xfrm>
            <a:off x="1574691" y="1361715"/>
            <a:ext cx="5994618" cy="2964492"/>
          </a:xfrm>
          <a:prstGeom prst="rect">
            <a:avLst/>
          </a:prstGeom>
        </p:spPr>
      </p:pic>
    </p:spTree>
    <p:extLst>
      <p:ext uri="{BB962C8B-B14F-4D97-AF65-F5344CB8AC3E}">
        <p14:creationId xmlns:p14="http://schemas.microsoft.com/office/powerpoint/2010/main" val="2576103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414" name="Google Shape;414;p37"/>
          <p:cNvGrpSpPr/>
          <p:nvPr/>
        </p:nvGrpSpPr>
        <p:grpSpPr>
          <a:xfrm>
            <a:off x="-207056" y="1242114"/>
            <a:ext cx="4821690" cy="2659280"/>
            <a:chOff x="1248486" y="738825"/>
            <a:chExt cx="6646939" cy="3665950"/>
          </a:xfrm>
        </p:grpSpPr>
        <p:sp>
          <p:nvSpPr>
            <p:cNvPr id="415" name="Google Shape;415;p37"/>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37"/>
          <p:cNvSpPr txBox="1">
            <a:spLocks noGrp="1"/>
          </p:cNvSpPr>
          <p:nvPr>
            <p:ph type="title"/>
          </p:nvPr>
        </p:nvSpPr>
        <p:spPr>
          <a:xfrm>
            <a:off x="872576" y="2356050"/>
            <a:ext cx="2846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Prediction Error Plot</a:t>
            </a:r>
            <a:endParaRPr dirty="0"/>
          </a:p>
        </p:txBody>
      </p:sp>
      <p:pic>
        <p:nvPicPr>
          <p:cNvPr id="3" name="Picture 2" descr="Chart, scatter chart&#10;&#10;Description automatically generated">
            <a:extLst>
              <a:ext uri="{FF2B5EF4-FFF2-40B4-BE49-F238E27FC236}">
                <a16:creationId xmlns:a16="http://schemas.microsoft.com/office/drawing/2014/main" id="{F750BF48-1CDD-477F-923E-99880465E2A8}"/>
              </a:ext>
            </a:extLst>
          </p:cNvPr>
          <p:cNvPicPr>
            <a:picLocks noChangeAspect="1"/>
          </p:cNvPicPr>
          <p:nvPr/>
        </p:nvPicPr>
        <p:blipFill>
          <a:blip r:embed="rId3"/>
          <a:stretch>
            <a:fillRect/>
          </a:stretch>
        </p:blipFill>
        <p:spPr>
          <a:xfrm>
            <a:off x="4758446" y="495508"/>
            <a:ext cx="4261964" cy="4167253"/>
          </a:xfrm>
          <a:prstGeom prst="rect">
            <a:avLst/>
          </a:prstGeom>
        </p:spPr>
      </p:pic>
    </p:spTree>
    <p:extLst>
      <p:ext uri="{BB962C8B-B14F-4D97-AF65-F5344CB8AC3E}">
        <p14:creationId xmlns:p14="http://schemas.microsoft.com/office/powerpoint/2010/main" val="2572198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6"/>
          <p:cNvGrpSpPr/>
          <p:nvPr/>
        </p:nvGrpSpPr>
        <p:grpSpPr>
          <a:xfrm>
            <a:off x="4495795" y="1242114"/>
            <a:ext cx="4821690" cy="2659280"/>
            <a:chOff x="1248486" y="738825"/>
            <a:chExt cx="6646939" cy="3665950"/>
          </a:xfrm>
        </p:grpSpPr>
        <p:sp>
          <p:nvSpPr>
            <p:cNvPr id="405" name="Google Shape;405;p36"/>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36"/>
          <p:cNvSpPr txBox="1">
            <a:spLocks noGrp="1"/>
          </p:cNvSpPr>
          <p:nvPr>
            <p:ph type="title"/>
          </p:nvPr>
        </p:nvSpPr>
        <p:spPr>
          <a:xfrm>
            <a:off x="5439725" y="2356007"/>
            <a:ext cx="2846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Learning Curve</a:t>
            </a:r>
            <a:endParaRPr dirty="0"/>
          </a:p>
        </p:txBody>
      </p:sp>
      <p:pic>
        <p:nvPicPr>
          <p:cNvPr id="5" name="Picture 4" descr="Chart&#10;&#10;Description automatically generated">
            <a:extLst>
              <a:ext uri="{FF2B5EF4-FFF2-40B4-BE49-F238E27FC236}">
                <a16:creationId xmlns:a16="http://schemas.microsoft.com/office/drawing/2014/main" id="{3138703C-B295-49E4-B9BB-C0886829E500}"/>
              </a:ext>
            </a:extLst>
          </p:cNvPr>
          <p:cNvPicPr>
            <a:picLocks noChangeAspect="1"/>
          </p:cNvPicPr>
          <p:nvPr/>
        </p:nvPicPr>
        <p:blipFill>
          <a:blip r:embed="rId3"/>
          <a:stretch>
            <a:fillRect/>
          </a:stretch>
        </p:blipFill>
        <p:spPr>
          <a:xfrm>
            <a:off x="115704" y="1085073"/>
            <a:ext cx="4249002" cy="2973353"/>
          </a:xfrm>
          <a:prstGeom prst="rect">
            <a:avLst/>
          </a:prstGeom>
        </p:spPr>
      </p:pic>
    </p:spTree>
    <p:extLst>
      <p:ext uri="{BB962C8B-B14F-4D97-AF65-F5344CB8AC3E}">
        <p14:creationId xmlns:p14="http://schemas.microsoft.com/office/powerpoint/2010/main" val="1146015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969506" y="2571750"/>
            <a:ext cx="5204934"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Business Understanding</a:t>
            </a:r>
            <a:endParaRPr b="1" dirty="0">
              <a:solidFill>
                <a:schemeClr val="accent6">
                  <a:lumMod val="50000"/>
                </a:schemeClr>
              </a:solidFill>
            </a:endParaRPr>
          </a:p>
        </p:txBody>
      </p:sp>
      <p:sp>
        <p:nvSpPr>
          <p:cNvPr id="427" name="Google Shape;427;p38"/>
          <p:cNvSpPr txBox="1">
            <a:spLocks noGrp="1"/>
          </p:cNvSpPr>
          <p:nvPr>
            <p:ph type="title" idx="2"/>
          </p:nvPr>
        </p:nvSpPr>
        <p:spPr>
          <a:xfrm>
            <a:off x="3082350" y="867950"/>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lumMod val="50000"/>
                  </a:schemeClr>
                </a:solidFill>
              </a:rPr>
              <a:t>1</a:t>
            </a:r>
            <a:endParaRPr dirty="0">
              <a:solidFill>
                <a:schemeClr val="accent6">
                  <a:lumMod val="50000"/>
                </a:schemeClr>
              </a:solidFill>
            </a:endParaRPr>
          </a:p>
        </p:txBody>
      </p:sp>
    </p:spTree>
    <p:extLst>
      <p:ext uri="{BB962C8B-B14F-4D97-AF65-F5344CB8AC3E}">
        <p14:creationId xmlns:p14="http://schemas.microsoft.com/office/powerpoint/2010/main" val="2851874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52"/>
          <p:cNvSpPr/>
          <p:nvPr/>
        </p:nvSpPr>
        <p:spPr>
          <a:xfrm rot="-812392" flipH="1">
            <a:off x="6048727" y="1643072"/>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2"/>
          <p:cNvSpPr txBox="1">
            <a:spLocks noGrp="1"/>
          </p:cNvSpPr>
          <p:nvPr>
            <p:ph type="title"/>
          </p:nvPr>
        </p:nvSpPr>
        <p:spPr>
          <a:xfrm>
            <a:off x="386818" y="2469283"/>
            <a:ext cx="3072736"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lumMod val="50000"/>
                  </a:schemeClr>
                </a:solidFill>
              </a:rPr>
              <a:t>Validation Curve</a:t>
            </a:r>
            <a:endParaRPr dirty="0">
              <a:solidFill>
                <a:schemeClr val="accent6">
                  <a:lumMod val="50000"/>
                </a:schemeClr>
              </a:solidFill>
            </a:endParaRPr>
          </a:p>
        </p:txBody>
      </p:sp>
      <p:pic>
        <p:nvPicPr>
          <p:cNvPr id="7" name="Picture 6" descr="Chart, line chart&#10;&#10;Description automatically generated">
            <a:extLst>
              <a:ext uri="{FF2B5EF4-FFF2-40B4-BE49-F238E27FC236}">
                <a16:creationId xmlns:a16="http://schemas.microsoft.com/office/drawing/2014/main" id="{606EFC76-2939-42BF-B7E8-DF7C9DC35430}"/>
              </a:ext>
            </a:extLst>
          </p:cNvPr>
          <p:cNvPicPr>
            <a:picLocks noChangeAspect="1"/>
          </p:cNvPicPr>
          <p:nvPr/>
        </p:nvPicPr>
        <p:blipFill>
          <a:blip r:embed="rId3"/>
          <a:stretch>
            <a:fillRect/>
          </a:stretch>
        </p:blipFill>
        <p:spPr>
          <a:xfrm>
            <a:off x="4079631" y="995847"/>
            <a:ext cx="4911406" cy="3378273"/>
          </a:xfrm>
          <a:prstGeom prst="rect">
            <a:avLst/>
          </a:prstGeom>
        </p:spPr>
      </p:pic>
    </p:spTree>
    <p:extLst>
      <p:ext uri="{BB962C8B-B14F-4D97-AF65-F5344CB8AC3E}">
        <p14:creationId xmlns:p14="http://schemas.microsoft.com/office/powerpoint/2010/main" val="448982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4"/>
          <p:cNvSpPr txBox="1">
            <a:spLocks noGrp="1"/>
          </p:cNvSpPr>
          <p:nvPr>
            <p:ph type="title"/>
          </p:nvPr>
        </p:nvSpPr>
        <p:spPr>
          <a:xfrm>
            <a:off x="1996975" y="332236"/>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lumMod val="50000"/>
                  </a:schemeClr>
                </a:solidFill>
              </a:rPr>
              <a:t>Feature Importance</a:t>
            </a:r>
            <a:endParaRPr dirty="0">
              <a:solidFill>
                <a:schemeClr val="accent6">
                  <a:lumMod val="50000"/>
                </a:schemeClr>
              </a:solidFill>
            </a:endParaRPr>
          </a:p>
        </p:txBody>
      </p:sp>
      <p:pic>
        <p:nvPicPr>
          <p:cNvPr id="5" name="Picture 4" descr="A picture containing chart&#10;&#10;Description automatically generated">
            <a:extLst>
              <a:ext uri="{FF2B5EF4-FFF2-40B4-BE49-F238E27FC236}">
                <a16:creationId xmlns:a16="http://schemas.microsoft.com/office/drawing/2014/main" id="{0B78A09A-3BF8-4D53-9315-6DDE95813FD9}"/>
              </a:ext>
            </a:extLst>
          </p:cNvPr>
          <p:cNvPicPr>
            <a:picLocks noChangeAspect="1"/>
          </p:cNvPicPr>
          <p:nvPr/>
        </p:nvPicPr>
        <p:blipFill>
          <a:blip r:embed="rId3"/>
          <a:stretch>
            <a:fillRect/>
          </a:stretch>
        </p:blipFill>
        <p:spPr>
          <a:xfrm>
            <a:off x="2107643" y="853440"/>
            <a:ext cx="4750603" cy="4194048"/>
          </a:xfrm>
          <a:prstGeom prst="rect">
            <a:avLst/>
          </a:prstGeom>
        </p:spPr>
      </p:pic>
    </p:spTree>
    <p:extLst>
      <p:ext uri="{BB962C8B-B14F-4D97-AF65-F5344CB8AC3E}">
        <p14:creationId xmlns:p14="http://schemas.microsoft.com/office/powerpoint/2010/main" val="674839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4"/>
          <p:cNvSpPr txBox="1">
            <a:spLocks noGrp="1"/>
          </p:cNvSpPr>
          <p:nvPr>
            <p:ph type="body" idx="1"/>
          </p:nvPr>
        </p:nvSpPr>
        <p:spPr>
          <a:xfrm>
            <a:off x="5100459" y="1914144"/>
            <a:ext cx="3294600" cy="188936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t>During prediction, we will use prediction interval. Prediction interval is a quantification of the uncertainty on a prediction which provides a probabilistic upper and lower bounds on the estimate of an outcome variable.</a:t>
            </a:r>
            <a:endParaRPr sz="1600" dirty="0"/>
          </a:p>
        </p:txBody>
      </p:sp>
      <p:sp>
        <p:nvSpPr>
          <p:cNvPr id="392" name="Google Shape;392;p3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lumMod val="50000"/>
                  </a:schemeClr>
                </a:solidFill>
              </a:rPr>
              <a:t>Predictions on Unseen Data</a:t>
            </a:r>
            <a:endParaRPr dirty="0">
              <a:solidFill>
                <a:schemeClr val="accent6">
                  <a:lumMod val="50000"/>
                </a:schemeClr>
              </a:solidFill>
            </a:endParaRPr>
          </a:p>
        </p:txBody>
      </p:sp>
      <p:pic>
        <p:nvPicPr>
          <p:cNvPr id="393" name="Google Shape;393;p34"/>
          <p:cNvPicPr preferRelativeResize="0"/>
          <p:nvPr/>
        </p:nvPicPr>
        <p:blipFill>
          <a:blip r:embed="rId3"/>
          <a:srcRect l="3923" r="3923"/>
          <a:stretch/>
        </p:blipFill>
        <p:spPr>
          <a:xfrm>
            <a:off x="629584" y="1180815"/>
            <a:ext cx="3540079" cy="3423185"/>
          </a:xfrm>
          <a:prstGeom prst="rect">
            <a:avLst/>
          </a:prstGeom>
          <a:noFill/>
          <a:ln>
            <a:noFill/>
          </a:ln>
        </p:spPr>
      </p:pic>
    </p:spTree>
    <p:extLst>
      <p:ext uri="{BB962C8B-B14F-4D97-AF65-F5344CB8AC3E}">
        <p14:creationId xmlns:p14="http://schemas.microsoft.com/office/powerpoint/2010/main" val="453598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3"/>
          <p:cNvSpPr txBox="1">
            <a:spLocks noGrp="1"/>
          </p:cNvSpPr>
          <p:nvPr>
            <p:ph type="title"/>
          </p:nvPr>
        </p:nvSpPr>
        <p:spPr>
          <a:xfrm>
            <a:off x="4034108" y="2756483"/>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6">
                    <a:lumMod val="50000"/>
                  </a:schemeClr>
                </a:solidFill>
              </a:rPr>
              <a:t>Tuned Model Result</a:t>
            </a:r>
            <a:endParaRPr sz="2400" b="1" dirty="0">
              <a:solidFill>
                <a:schemeClr val="accent6">
                  <a:lumMod val="50000"/>
                </a:schemeClr>
              </a:solidFill>
            </a:endParaRPr>
          </a:p>
        </p:txBody>
      </p:sp>
      <p:sp>
        <p:nvSpPr>
          <p:cNvPr id="30" name="Google Shape;371;p33">
            <a:extLst>
              <a:ext uri="{FF2B5EF4-FFF2-40B4-BE49-F238E27FC236}">
                <a16:creationId xmlns:a16="http://schemas.microsoft.com/office/drawing/2014/main" id="{5F4563B4-B200-4C6D-944B-604FC9D7AAD2}"/>
              </a:ext>
            </a:extLst>
          </p:cNvPr>
          <p:cNvSpPr txBox="1">
            <a:spLocks/>
          </p:cNvSpPr>
          <p:nvPr/>
        </p:nvSpPr>
        <p:spPr>
          <a:xfrm>
            <a:off x="145061" y="712149"/>
            <a:ext cx="51501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r>
              <a:rPr lang="en-US" sz="2400" dirty="0">
                <a:solidFill>
                  <a:schemeClr val="accent6">
                    <a:lumMod val="50000"/>
                  </a:schemeClr>
                </a:solidFill>
              </a:rPr>
              <a:t>Baseline Model</a:t>
            </a:r>
          </a:p>
        </p:txBody>
      </p:sp>
      <p:pic>
        <p:nvPicPr>
          <p:cNvPr id="15" name="Picture 14" descr="Text, letter&#10;&#10;Description automatically generated">
            <a:extLst>
              <a:ext uri="{FF2B5EF4-FFF2-40B4-BE49-F238E27FC236}">
                <a16:creationId xmlns:a16="http://schemas.microsoft.com/office/drawing/2014/main" id="{8B3A1AF3-2926-42E7-88C4-6E3BA8D9CBFF}"/>
              </a:ext>
            </a:extLst>
          </p:cNvPr>
          <p:cNvPicPr>
            <a:picLocks noChangeAspect="1"/>
          </p:cNvPicPr>
          <p:nvPr/>
        </p:nvPicPr>
        <p:blipFill>
          <a:blip r:embed="rId3"/>
          <a:stretch>
            <a:fillRect/>
          </a:stretch>
        </p:blipFill>
        <p:spPr>
          <a:xfrm>
            <a:off x="399133" y="1264597"/>
            <a:ext cx="4641957" cy="810006"/>
          </a:xfrm>
          <a:prstGeom prst="rect">
            <a:avLst/>
          </a:prstGeom>
        </p:spPr>
      </p:pic>
      <p:pic>
        <p:nvPicPr>
          <p:cNvPr id="17" name="Picture 16" descr="Text, letter&#10;&#10;Description automatically generated">
            <a:extLst>
              <a:ext uri="{FF2B5EF4-FFF2-40B4-BE49-F238E27FC236}">
                <a16:creationId xmlns:a16="http://schemas.microsoft.com/office/drawing/2014/main" id="{1BFBBCCF-A85A-4B65-9968-0B492F47114A}"/>
              </a:ext>
            </a:extLst>
          </p:cNvPr>
          <p:cNvPicPr>
            <a:picLocks noChangeAspect="1"/>
          </p:cNvPicPr>
          <p:nvPr/>
        </p:nvPicPr>
        <p:blipFill>
          <a:blip r:embed="rId4"/>
          <a:stretch>
            <a:fillRect/>
          </a:stretch>
        </p:blipFill>
        <p:spPr>
          <a:xfrm>
            <a:off x="4423183" y="3282534"/>
            <a:ext cx="4371950" cy="81000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859778" y="2571750"/>
            <a:ext cx="542439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Deployment</a:t>
            </a:r>
            <a:endParaRPr b="1" dirty="0">
              <a:solidFill>
                <a:schemeClr val="accent6">
                  <a:lumMod val="50000"/>
                </a:schemeClr>
              </a:solidFill>
            </a:endParaRPr>
          </a:p>
        </p:txBody>
      </p:sp>
      <p:sp>
        <p:nvSpPr>
          <p:cNvPr id="427" name="Google Shape;427;p38"/>
          <p:cNvSpPr txBox="1">
            <a:spLocks noGrp="1"/>
          </p:cNvSpPr>
          <p:nvPr>
            <p:ph type="title" idx="2"/>
          </p:nvPr>
        </p:nvSpPr>
        <p:spPr>
          <a:xfrm>
            <a:off x="3082350" y="867950"/>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4</a:t>
            </a:r>
            <a:endParaRPr b="1" dirty="0">
              <a:solidFill>
                <a:schemeClr val="accent6">
                  <a:lumMod val="50000"/>
                </a:schemeClr>
              </a:solidFill>
            </a:endParaRPr>
          </a:p>
        </p:txBody>
      </p:sp>
    </p:spTree>
    <p:extLst>
      <p:ext uri="{BB962C8B-B14F-4D97-AF65-F5344CB8AC3E}">
        <p14:creationId xmlns:p14="http://schemas.microsoft.com/office/powerpoint/2010/main" val="96060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3671D8C9-12D1-41F9-AEEC-21D2AC56FBB5}"/>
              </a:ext>
            </a:extLst>
          </p:cNvPr>
          <p:cNvPicPr>
            <a:picLocks noChangeAspect="1"/>
          </p:cNvPicPr>
          <p:nvPr/>
        </p:nvPicPr>
        <p:blipFill rotWithShape="1">
          <a:blip r:embed="rId2">
            <a:clrChange>
              <a:clrFrom>
                <a:srgbClr val="FFFFFF"/>
              </a:clrFrom>
              <a:clrTo>
                <a:srgbClr val="FFFFFF">
                  <a:alpha val="0"/>
                </a:srgbClr>
              </a:clrTo>
            </a:clrChange>
          </a:blip>
          <a:srcRect l="997" t="1882" r="2142" b="3347"/>
          <a:stretch/>
        </p:blipFill>
        <p:spPr>
          <a:xfrm>
            <a:off x="318052" y="188843"/>
            <a:ext cx="8408506" cy="4502428"/>
          </a:xfrm>
          <a:prstGeom prst="rect">
            <a:avLst/>
          </a:prstGeom>
        </p:spPr>
      </p:pic>
    </p:spTree>
    <p:extLst>
      <p:ext uri="{BB962C8B-B14F-4D97-AF65-F5344CB8AC3E}">
        <p14:creationId xmlns:p14="http://schemas.microsoft.com/office/powerpoint/2010/main" val="2158627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45"/>
          <p:cNvPicPr preferRelativeResize="0"/>
          <p:nvPr/>
        </p:nvPicPr>
        <p:blipFill>
          <a:blip r:embed="rId3"/>
          <a:srcRect l="17807" r="17807"/>
          <a:stretch/>
        </p:blipFill>
        <p:spPr>
          <a:xfrm>
            <a:off x="4988567" y="1702126"/>
            <a:ext cx="2524753" cy="1498274"/>
          </a:xfrm>
          <a:prstGeom prst="rect">
            <a:avLst/>
          </a:prstGeom>
          <a:noFill/>
          <a:ln>
            <a:noFill/>
          </a:ln>
        </p:spPr>
      </p:pic>
      <p:sp>
        <p:nvSpPr>
          <p:cNvPr id="595" name="Google Shape;595;p4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lumMod val="50000"/>
                  </a:schemeClr>
                </a:solidFill>
              </a:rPr>
              <a:t>Deployment Page</a:t>
            </a:r>
            <a:endParaRPr dirty="0">
              <a:solidFill>
                <a:schemeClr val="accent6">
                  <a:lumMod val="50000"/>
                </a:schemeClr>
              </a:solidFill>
            </a:endParaRPr>
          </a:p>
        </p:txBody>
      </p:sp>
      <p:sp>
        <p:nvSpPr>
          <p:cNvPr id="604" name="Google Shape;604;p45"/>
          <p:cNvSpPr txBox="1">
            <a:spLocks noGrp="1"/>
          </p:cNvSpPr>
          <p:nvPr>
            <p:ph type="subTitle" idx="1"/>
          </p:nvPr>
        </p:nvSpPr>
        <p:spPr>
          <a:xfrm>
            <a:off x="636752" y="1353148"/>
            <a:ext cx="3722315" cy="28528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6">
                    <a:lumMod val="50000"/>
                  </a:schemeClr>
                </a:solidFill>
              </a:rPr>
              <a:t>We deployed the model to a webpage</a:t>
            </a:r>
          </a:p>
          <a:p>
            <a:pPr marL="0" lvl="0" indent="0" algn="l" rtl="0">
              <a:spcBef>
                <a:spcPts val="0"/>
              </a:spcBef>
              <a:spcAft>
                <a:spcPts val="0"/>
              </a:spcAft>
              <a:buNone/>
            </a:pPr>
            <a:endParaRPr lang="en" sz="1800" dirty="0">
              <a:solidFill>
                <a:schemeClr val="accent6">
                  <a:lumMod val="50000"/>
                </a:schemeClr>
              </a:solidFill>
            </a:endParaRPr>
          </a:p>
          <a:p>
            <a:pPr marL="0" lvl="0" indent="0" algn="l" rtl="0">
              <a:spcBef>
                <a:spcPts val="0"/>
              </a:spcBef>
              <a:spcAft>
                <a:spcPts val="0"/>
              </a:spcAft>
              <a:buNone/>
            </a:pPr>
            <a:endParaRPr lang="en" sz="1800" dirty="0">
              <a:solidFill>
                <a:schemeClr val="accent6">
                  <a:lumMod val="50000"/>
                </a:schemeClr>
              </a:solidFill>
            </a:endParaRPr>
          </a:p>
          <a:p>
            <a:pPr marL="0" lvl="0" indent="0" algn="l" rtl="0">
              <a:spcBef>
                <a:spcPts val="0"/>
              </a:spcBef>
              <a:spcAft>
                <a:spcPts val="0"/>
              </a:spcAft>
              <a:buNone/>
            </a:pPr>
            <a:r>
              <a:rPr lang="en-US" sz="1800" dirty="0">
                <a:solidFill>
                  <a:schemeClr val="accent6">
                    <a:lumMod val="50000"/>
                  </a:schemeClr>
                </a:solidFill>
              </a:rPr>
              <a:t>V</a:t>
            </a:r>
            <a:r>
              <a:rPr lang="en" sz="1800" dirty="0">
                <a:solidFill>
                  <a:schemeClr val="accent6">
                    <a:lumMod val="50000"/>
                  </a:schemeClr>
                </a:solidFill>
              </a:rPr>
              <a:t>isit us: </a:t>
            </a:r>
            <a:r>
              <a:rPr lang="en-US" sz="1800" dirty="0">
                <a:solidFill>
                  <a:schemeClr val="accent5"/>
                </a:solidFill>
                <a:hlinkClick r:id="rId4">
                  <a:extLst>
                    <a:ext uri="{A12FA001-AC4F-418D-AE19-62706E023703}">
                      <ahyp:hlinkClr xmlns:ahyp="http://schemas.microsoft.com/office/drawing/2018/hyperlinkcolor" val="tx"/>
                    </a:ext>
                  </a:extLst>
                </a:hlinkClick>
              </a:rPr>
              <a:t>https://dc-residential-properties.herokuapp.com/</a:t>
            </a:r>
            <a:endParaRPr sz="1800" dirty="0">
              <a:solidFill>
                <a:schemeClr val="accent5"/>
              </a:solidFill>
            </a:endParaRPr>
          </a:p>
        </p:txBody>
      </p:sp>
      <p:grpSp>
        <p:nvGrpSpPr>
          <p:cNvPr id="19" name="Google Shape;9159;p69">
            <a:extLst>
              <a:ext uri="{FF2B5EF4-FFF2-40B4-BE49-F238E27FC236}">
                <a16:creationId xmlns:a16="http://schemas.microsoft.com/office/drawing/2014/main" id="{55EF3AA0-AEFE-4AE0-8C00-AA4FBEFEB0BD}"/>
              </a:ext>
            </a:extLst>
          </p:cNvPr>
          <p:cNvGrpSpPr/>
          <p:nvPr/>
        </p:nvGrpSpPr>
        <p:grpSpPr>
          <a:xfrm>
            <a:off x="4619668" y="1353148"/>
            <a:ext cx="3257292" cy="2972507"/>
            <a:chOff x="1958520" y="2302574"/>
            <a:chExt cx="359213" cy="327807"/>
          </a:xfrm>
          <a:solidFill>
            <a:srgbClr val="DCAE52"/>
          </a:solidFill>
        </p:grpSpPr>
        <p:sp>
          <p:nvSpPr>
            <p:cNvPr id="20" name="Google Shape;9160;p69">
              <a:extLst>
                <a:ext uri="{FF2B5EF4-FFF2-40B4-BE49-F238E27FC236}">
                  <a16:creationId xmlns:a16="http://schemas.microsoft.com/office/drawing/2014/main" id="{97BE7A42-C90C-4D0B-B0DF-F172CF368B49}"/>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161;p69">
              <a:extLst>
                <a:ext uri="{FF2B5EF4-FFF2-40B4-BE49-F238E27FC236}">
                  <a16:creationId xmlns:a16="http://schemas.microsoft.com/office/drawing/2014/main" id="{E1B5FA81-E181-48FC-B4D5-970D150BC8B9}"/>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162;p69">
              <a:extLst>
                <a:ext uri="{FF2B5EF4-FFF2-40B4-BE49-F238E27FC236}">
                  <a16:creationId xmlns:a16="http://schemas.microsoft.com/office/drawing/2014/main" id="{46C7AFD3-A353-490B-AC9D-C18E388BC47E}"/>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671111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859778" y="2571750"/>
            <a:ext cx="542439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Business Case Study</a:t>
            </a:r>
            <a:endParaRPr b="1" dirty="0">
              <a:solidFill>
                <a:schemeClr val="accent6">
                  <a:lumMod val="50000"/>
                </a:schemeClr>
              </a:solidFill>
            </a:endParaRPr>
          </a:p>
        </p:txBody>
      </p:sp>
      <p:sp>
        <p:nvSpPr>
          <p:cNvPr id="427" name="Google Shape;427;p38"/>
          <p:cNvSpPr txBox="1">
            <a:spLocks noGrp="1"/>
          </p:cNvSpPr>
          <p:nvPr>
            <p:ph type="title" idx="2"/>
          </p:nvPr>
        </p:nvSpPr>
        <p:spPr>
          <a:xfrm>
            <a:off x="3082350" y="867950"/>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5</a:t>
            </a:r>
            <a:endParaRPr b="1" dirty="0">
              <a:solidFill>
                <a:schemeClr val="accent6">
                  <a:lumMod val="50000"/>
                </a:schemeClr>
              </a:solidFill>
            </a:endParaRPr>
          </a:p>
        </p:txBody>
      </p:sp>
    </p:spTree>
    <p:extLst>
      <p:ext uri="{BB962C8B-B14F-4D97-AF65-F5344CB8AC3E}">
        <p14:creationId xmlns:p14="http://schemas.microsoft.com/office/powerpoint/2010/main" val="4084481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3"/>
          <p:cNvSpPr txBox="1">
            <a:spLocks noGrp="1"/>
          </p:cNvSpPr>
          <p:nvPr>
            <p:ph type="title"/>
          </p:nvPr>
        </p:nvSpPr>
        <p:spPr>
          <a:xfrm>
            <a:off x="1996975" y="318149"/>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Business Case Study</a:t>
            </a:r>
            <a:br>
              <a:rPr lang="en" b="1" dirty="0">
                <a:solidFill>
                  <a:schemeClr val="accent6">
                    <a:lumMod val="50000"/>
                  </a:schemeClr>
                </a:solidFill>
              </a:rPr>
            </a:br>
            <a:r>
              <a:rPr lang="en" sz="2000" dirty="0">
                <a:solidFill>
                  <a:schemeClr val="accent6">
                    <a:lumMod val="50000"/>
                  </a:schemeClr>
                </a:solidFill>
              </a:rPr>
              <a:t>Buyer</a:t>
            </a:r>
            <a:endParaRPr dirty="0">
              <a:solidFill>
                <a:schemeClr val="accent6">
                  <a:lumMod val="50000"/>
                </a:schemeClr>
              </a:solidFill>
            </a:endParaRPr>
          </a:p>
        </p:txBody>
      </p:sp>
      <p:sp>
        <p:nvSpPr>
          <p:cNvPr id="555" name="Google Shape;555;p43"/>
          <p:cNvSpPr txBox="1">
            <a:spLocks noGrp="1"/>
          </p:cNvSpPr>
          <p:nvPr>
            <p:ph type="body" idx="1"/>
          </p:nvPr>
        </p:nvSpPr>
        <p:spPr>
          <a:xfrm>
            <a:off x="363109" y="1014355"/>
            <a:ext cx="7687586" cy="3666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solidFill>
                  <a:schemeClr val="accent6">
                    <a:lumMod val="50000"/>
                  </a:schemeClr>
                </a:solidFill>
              </a:rPr>
              <a:t>A buyer is looking for properties with specification and criteria as follows :</a:t>
            </a:r>
          </a:p>
          <a:p>
            <a:pPr marL="0" lvl="0" indent="0" algn="l" rtl="0">
              <a:spcBef>
                <a:spcPts val="0"/>
              </a:spcBef>
              <a:spcAft>
                <a:spcPts val="0"/>
              </a:spcAft>
              <a:buNone/>
            </a:pPr>
            <a:endParaRPr lang="en-US" sz="1500" dirty="0">
              <a:solidFill>
                <a:schemeClr val="accent6">
                  <a:lumMod val="50000"/>
                </a:schemeClr>
              </a:solidFill>
            </a:endParaRPr>
          </a:p>
          <a:p>
            <a:pPr marL="0" lvl="0" indent="0" algn="l" rtl="0">
              <a:spcBef>
                <a:spcPts val="0"/>
              </a:spcBef>
              <a:spcAft>
                <a:spcPts val="0"/>
              </a:spcAft>
              <a:buNone/>
            </a:pPr>
            <a:r>
              <a:rPr lang="en-US" sz="1500" dirty="0">
                <a:solidFill>
                  <a:schemeClr val="accent6">
                    <a:lumMod val="50000"/>
                  </a:schemeClr>
                </a:solidFill>
              </a:rPr>
              <a:t>LANDAREA	: ≥1500</a:t>
            </a:r>
          </a:p>
          <a:p>
            <a:pPr marL="0" lvl="0" indent="0" algn="l" rtl="0">
              <a:spcBef>
                <a:spcPts val="0"/>
              </a:spcBef>
              <a:spcAft>
                <a:spcPts val="0"/>
              </a:spcAft>
              <a:buNone/>
            </a:pPr>
            <a:r>
              <a:rPr lang="en-US" sz="1500" dirty="0">
                <a:solidFill>
                  <a:schemeClr val="accent6">
                    <a:lumMod val="50000"/>
                  </a:schemeClr>
                </a:solidFill>
              </a:rPr>
              <a:t>GBA 		: ≥2000</a:t>
            </a:r>
          </a:p>
          <a:p>
            <a:pPr marL="0" lvl="0" indent="0" algn="l">
              <a:buNone/>
            </a:pPr>
            <a:r>
              <a:rPr lang="en-US" sz="1500" dirty="0">
                <a:solidFill>
                  <a:schemeClr val="accent6">
                    <a:lumMod val="50000"/>
                  </a:schemeClr>
                </a:solidFill>
              </a:rPr>
              <a:t>AYB 		: ≥2015</a:t>
            </a:r>
          </a:p>
          <a:p>
            <a:pPr marL="0" lvl="0" indent="0" algn="l" rtl="0">
              <a:spcBef>
                <a:spcPts val="0"/>
              </a:spcBef>
              <a:spcAft>
                <a:spcPts val="0"/>
              </a:spcAft>
              <a:buNone/>
            </a:pPr>
            <a:r>
              <a:rPr lang="en-US" sz="1500" dirty="0">
                <a:solidFill>
                  <a:schemeClr val="accent6">
                    <a:lumMod val="50000"/>
                  </a:schemeClr>
                </a:solidFill>
              </a:rPr>
              <a:t>STYLE 		: 2 STORY</a:t>
            </a:r>
          </a:p>
          <a:p>
            <a:pPr marL="0" lvl="0" indent="0" algn="l" rtl="0">
              <a:spcBef>
                <a:spcPts val="0"/>
              </a:spcBef>
              <a:spcAft>
                <a:spcPts val="0"/>
              </a:spcAft>
              <a:buNone/>
            </a:pPr>
            <a:r>
              <a:rPr lang="en-US" sz="1500" dirty="0">
                <a:solidFill>
                  <a:schemeClr val="accent6">
                    <a:lumMod val="50000"/>
                  </a:schemeClr>
                </a:solidFill>
              </a:rPr>
              <a:t>BATHRM		: 2</a:t>
            </a:r>
          </a:p>
          <a:p>
            <a:pPr marL="0" lvl="0" indent="0" algn="l" rtl="0">
              <a:spcBef>
                <a:spcPts val="0"/>
              </a:spcBef>
              <a:spcAft>
                <a:spcPts val="0"/>
              </a:spcAft>
              <a:buNone/>
            </a:pPr>
            <a:r>
              <a:rPr lang="en-US" sz="1500" dirty="0">
                <a:solidFill>
                  <a:schemeClr val="accent6">
                    <a:lumMod val="50000"/>
                  </a:schemeClr>
                </a:solidFill>
              </a:rPr>
              <a:t>BEDRM 		: 3</a:t>
            </a:r>
          </a:p>
          <a:p>
            <a:pPr marL="0" lvl="0" indent="0" algn="l" rtl="0">
              <a:spcBef>
                <a:spcPts val="0"/>
              </a:spcBef>
              <a:spcAft>
                <a:spcPts val="0"/>
              </a:spcAft>
              <a:buNone/>
            </a:pPr>
            <a:r>
              <a:rPr lang="en-US" sz="1500" dirty="0">
                <a:solidFill>
                  <a:schemeClr val="accent6">
                    <a:lumMod val="50000"/>
                  </a:schemeClr>
                </a:solidFill>
              </a:rPr>
              <a:t>GRADE 		: Very Good</a:t>
            </a:r>
          </a:p>
          <a:p>
            <a:pPr marL="0" lvl="0" indent="0" algn="l" rtl="0">
              <a:spcBef>
                <a:spcPts val="0"/>
              </a:spcBef>
              <a:spcAft>
                <a:spcPts val="0"/>
              </a:spcAft>
              <a:buNone/>
            </a:pPr>
            <a:r>
              <a:rPr lang="en-US" sz="1500" dirty="0">
                <a:solidFill>
                  <a:schemeClr val="accent6">
                    <a:lumMod val="50000"/>
                  </a:schemeClr>
                </a:solidFill>
              </a:rPr>
              <a:t>CNDTN 		: Very Good</a:t>
            </a:r>
          </a:p>
          <a:p>
            <a:pPr marL="0" lvl="0" indent="0" algn="l" rtl="0">
              <a:spcBef>
                <a:spcPts val="0"/>
              </a:spcBef>
              <a:spcAft>
                <a:spcPts val="0"/>
              </a:spcAft>
              <a:buNone/>
            </a:pPr>
            <a:r>
              <a:rPr lang="en-US" sz="1500" dirty="0">
                <a:solidFill>
                  <a:schemeClr val="accent6">
                    <a:lumMod val="50000"/>
                  </a:schemeClr>
                </a:solidFill>
              </a:rPr>
              <a:t>KITCHENS 	: 1</a:t>
            </a:r>
          </a:p>
          <a:p>
            <a:pPr marL="0" lvl="0" indent="0" algn="l" rtl="0">
              <a:spcBef>
                <a:spcPts val="0"/>
              </a:spcBef>
              <a:spcAft>
                <a:spcPts val="0"/>
              </a:spcAft>
              <a:buNone/>
            </a:pPr>
            <a:r>
              <a:rPr lang="en-US" sz="1500" dirty="0">
                <a:solidFill>
                  <a:schemeClr val="accent6">
                    <a:lumMod val="50000"/>
                  </a:schemeClr>
                </a:solidFill>
              </a:rPr>
              <a:t>FIREPLACES 	: 1</a:t>
            </a:r>
          </a:p>
          <a:p>
            <a:pPr marL="0" lvl="0" indent="0" algn="l" rtl="0">
              <a:spcBef>
                <a:spcPts val="0"/>
              </a:spcBef>
              <a:spcAft>
                <a:spcPts val="0"/>
              </a:spcAft>
              <a:buNone/>
            </a:pPr>
            <a:r>
              <a:rPr lang="en-US" sz="1500" dirty="0">
                <a:solidFill>
                  <a:schemeClr val="accent6">
                    <a:lumMod val="50000"/>
                  </a:schemeClr>
                </a:solidFill>
              </a:rPr>
              <a:t>AC 		: Y</a:t>
            </a:r>
          </a:p>
          <a:p>
            <a:pPr marL="0" lvl="0" indent="0" algn="l" rtl="0">
              <a:spcBef>
                <a:spcPts val="0"/>
              </a:spcBef>
              <a:spcAft>
                <a:spcPts val="0"/>
              </a:spcAft>
              <a:buNone/>
            </a:pPr>
            <a:r>
              <a:rPr lang="en-US" sz="1500" dirty="0">
                <a:solidFill>
                  <a:schemeClr val="accent6">
                    <a:lumMod val="50000"/>
                  </a:schemeClr>
                </a:solidFill>
              </a:rPr>
              <a:t>WARD 		: 4</a:t>
            </a:r>
          </a:p>
        </p:txBody>
      </p:sp>
      <p:grpSp>
        <p:nvGrpSpPr>
          <p:cNvPr id="47" name="Google Shape;404;p36">
            <a:extLst>
              <a:ext uri="{FF2B5EF4-FFF2-40B4-BE49-F238E27FC236}">
                <a16:creationId xmlns:a16="http://schemas.microsoft.com/office/drawing/2014/main" id="{9D1A9DCD-C28F-0940-9DC6-8EC802769075}"/>
              </a:ext>
            </a:extLst>
          </p:cNvPr>
          <p:cNvGrpSpPr/>
          <p:nvPr/>
        </p:nvGrpSpPr>
        <p:grpSpPr>
          <a:xfrm>
            <a:off x="4287073" y="1669774"/>
            <a:ext cx="4493817" cy="3276362"/>
            <a:chOff x="1248486" y="738825"/>
            <a:chExt cx="6646939" cy="3665950"/>
          </a:xfrm>
        </p:grpSpPr>
        <p:sp>
          <p:nvSpPr>
            <p:cNvPr id="48" name="Google Shape;405;p36">
              <a:extLst>
                <a:ext uri="{FF2B5EF4-FFF2-40B4-BE49-F238E27FC236}">
                  <a16:creationId xmlns:a16="http://schemas.microsoft.com/office/drawing/2014/main" id="{88FD9D40-950B-9449-9136-42228800380A}"/>
                </a:ext>
              </a:extLst>
            </p:cNvPr>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06;p36">
              <a:extLst>
                <a:ext uri="{FF2B5EF4-FFF2-40B4-BE49-F238E27FC236}">
                  <a16:creationId xmlns:a16="http://schemas.microsoft.com/office/drawing/2014/main" id="{7CB1E0E6-CC5D-F949-91F5-A1F19C8154B4}"/>
                </a:ext>
              </a:extLst>
            </p:cNvPr>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409;p36">
            <a:extLst>
              <a:ext uri="{FF2B5EF4-FFF2-40B4-BE49-F238E27FC236}">
                <a16:creationId xmlns:a16="http://schemas.microsoft.com/office/drawing/2014/main" id="{F7AA1E84-B00D-D14E-BFF3-A16EE4C2AC7F}"/>
              </a:ext>
            </a:extLst>
          </p:cNvPr>
          <p:cNvSpPr txBox="1">
            <a:spLocks/>
          </p:cNvSpPr>
          <p:nvPr/>
        </p:nvSpPr>
        <p:spPr>
          <a:xfrm>
            <a:off x="4502427" y="1847912"/>
            <a:ext cx="4144616" cy="28485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l"/>
            <a:r>
              <a:rPr lang="en-GB" sz="2000" dirty="0"/>
              <a:t>Prediction Result : </a:t>
            </a:r>
            <a:r>
              <a:rPr lang="en-GB" sz="2000" b="1" u="sng" dirty="0"/>
              <a:t>710,829 USD</a:t>
            </a:r>
            <a:endParaRPr lang="en-GB" sz="2000" dirty="0"/>
          </a:p>
          <a:p>
            <a:pPr algn="l"/>
            <a:endParaRPr lang="en-GB" sz="2000" dirty="0"/>
          </a:p>
          <a:p>
            <a:pPr algn="l"/>
            <a:r>
              <a:rPr lang="en-GB" sz="2000" dirty="0"/>
              <a:t>This type of house is typically sold from</a:t>
            </a:r>
          </a:p>
          <a:p>
            <a:pPr algn="l"/>
            <a:r>
              <a:rPr lang="en-GB" sz="2000" dirty="0"/>
              <a:t> </a:t>
            </a:r>
            <a:r>
              <a:rPr lang="en-GB" sz="2000" u="sng" dirty="0"/>
              <a:t>358,995</a:t>
            </a:r>
            <a:r>
              <a:rPr lang="en-GB" sz="2000" dirty="0"/>
              <a:t> to </a:t>
            </a:r>
            <a:r>
              <a:rPr lang="en-GB" sz="2000" u="sng" dirty="0"/>
              <a:t>1,062, 664 </a:t>
            </a:r>
            <a:r>
              <a:rPr lang="en-GB" sz="2000" dirty="0"/>
              <a:t>USD</a:t>
            </a:r>
          </a:p>
          <a:p>
            <a:pPr algn="l"/>
            <a:endParaRPr lang="en-GB" sz="2000" dirty="0"/>
          </a:p>
          <a:p>
            <a:pPr algn="l"/>
            <a:r>
              <a:rPr lang="en-GB" sz="2000" dirty="0"/>
              <a:t>If the property is available, buyer can bid to the minimum reasonable range and get </a:t>
            </a:r>
            <a:r>
              <a:rPr lang="en-GB" sz="2000" b="1" u="sng" dirty="0"/>
              <a:t>potential saving up to 351,834 USD</a:t>
            </a:r>
          </a:p>
          <a:p>
            <a:pPr algn="l"/>
            <a:endParaRPr lang="en-GB" sz="2000" dirty="0"/>
          </a:p>
          <a:p>
            <a:pPr algn="l"/>
            <a:endParaRPr lang="en-GB" sz="2000" dirty="0"/>
          </a:p>
          <a:p>
            <a:pPr algn="l"/>
            <a:endParaRPr lang="en-GB" sz="2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3"/>
          <p:cNvSpPr txBox="1">
            <a:spLocks noGrp="1"/>
          </p:cNvSpPr>
          <p:nvPr>
            <p:ph type="title"/>
          </p:nvPr>
        </p:nvSpPr>
        <p:spPr>
          <a:xfrm>
            <a:off x="1996975" y="318149"/>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Business Case Study</a:t>
            </a:r>
            <a:br>
              <a:rPr lang="en" b="1" dirty="0">
                <a:solidFill>
                  <a:schemeClr val="accent6">
                    <a:lumMod val="50000"/>
                  </a:schemeClr>
                </a:solidFill>
              </a:rPr>
            </a:br>
            <a:r>
              <a:rPr lang="en" sz="2000" b="1" dirty="0">
                <a:solidFill>
                  <a:schemeClr val="accent6">
                    <a:lumMod val="50000"/>
                  </a:schemeClr>
                </a:solidFill>
              </a:rPr>
              <a:t>Seller</a:t>
            </a:r>
            <a:endParaRPr dirty="0">
              <a:solidFill>
                <a:schemeClr val="accent6">
                  <a:lumMod val="50000"/>
                </a:schemeClr>
              </a:solidFill>
            </a:endParaRPr>
          </a:p>
        </p:txBody>
      </p:sp>
      <p:sp>
        <p:nvSpPr>
          <p:cNvPr id="555" name="Google Shape;555;p43"/>
          <p:cNvSpPr txBox="1">
            <a:spLocks noGrp="1"/>
          </p:cNvSpPr>
          <p:nvPr>
            <p:ph type="body" idx="1"/>
          </p:nvPr>
        </p:nvSpPr>
        <p:spPr>
          <a:xfrm>
            <a:off x="363109" y="1014355"/>
            <a:ext cx="7687586" cy="3666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solidFill>
                  <a:schemeClr val="accent6">
                    <a:lumMod val="50000"/>
                  </a:schemeClr>
                </a:solidFill>
              </a:rPr>
              <a:t>A seller want to sell his property with specification :</a:t>
            </a:r>
          </a:p>
          <a:p>
            <a:pPr marL="0" lvl="0" indent="0" algn="l" rtl="0">
              <a:spcBef>
                <a:spcPts val="0"/>
              </a:spcBef>
              <a:spcAft>
                <a:spcPts val="0"/>
              </a:spcAft>
              <a:buNone/>
            </a:pPr>
            <a:endParaRPr lang="en-US" sz="1500" dirty="0">
              <a:solidFill>
                <a:schemeClr val="accent6">
                  <a:lumMod val="50000"/>
                </a:schemeClr>
              </a:solidFill>
            </a:endParaRPr>
          </a:p>
          <a:p>
            <a:pPr marL="0" lvl="0" indent="0" algn="l" rtl="0">
              <a:spcBef>
                <a:spcPts val="0"/>
              </a:spcBef>
              <a:spcAft>
                <a:spcPts val="0"/>
              </a:spcAft>
              <a:buNone/>
            </a:pPr>
            <a:r>
              <a:rPr lang="en-US" sz="1500" dirty="0">
                <a:solidFill>
                  <a:schemeClr val="accent6">
                    <a:lumMod val="50000"/>
                  </a:schemeClr>
                </a:solidFill>
              </a:rPr>
              <a:t>LANDAREA	: 2000</a:t>
            </a:r>
          </a:p>
          <a:p>
            <a:pPr marL="0" lvl="0" indent="0" algn="l" rtl="0">
              <a:spcBef>
                <a:spcPts val="0"/>
              </a:spcBef>
              <a:spcAft>
                <a:spcPts val="0"/>
              </a:spcAft>
              <a:buNone/>
            </a:pPr>
            <a:r>
              <a:rPr lang="en-US" sz="1500" dirty="0">
                <a:solidFill>
                  <a:schemeClr val="accent6">
                    <a:lumMod val="50000"/>
                  </a:schemeClr>
                </a:solidFill>
              </a:rPr>
              <a:t>GBA 		: 1500</a:t>
            </a:r>
          </a:p>
          <a:p>
            <a:pPr marL="0" lvl="0" indent="0" algn="l">
              <a:buNone/>
            </a:pPr>
            <a:r>
              <a:rPr lang="en-US" sz="1500" dirty="0">
                <a:solidFill>
                  <a:schemeClr val="accent6">
                    <a:lumMod val="50000"/>
                  </a:schemeClr>
                </a:solidFill>
              </a:rPr>
              <a:t>AYB 		: 2015</a:t>
            </a:r>
          </a:p>
          <a:p>
            <a:pPr marL="0" lvl="0" indent="0" algn="l" rtl="0">
              <a:spcBef>
                <a:spcPts val="0"/>
              </a:spcBef>
              <a:spcAft>
                <a:spcPts val="0"/>
              </a:spcAft>
              <a:buNone/>
            </a:pPr>
            <a:r>
              <a:rPr lang="en-US" sz="1500" dirty="0">
                <a:solidFill>
                  <a:schemeClr val="accent6">
                    <a:lumMod val="50000"/>
                  </a:schemeClr>
                </a:solidFill>
              </a:rPr>
              <a:t>STYLE 		: 2.5 STORY</a:t>
            </a:r>
          </a:p>
          <a:p>
            <a:pPr marL="0" lvl="0" indent="0" algn="l" rtl="0">
              <a:spcBef>
                <a:spcPts val="0"/>
              </a:spcBef>
              <a:spcAft>
                <a:spcPts val="0"/>
              </a:spcAft>
              <a:buNone/>
            </a:pPr>
            <a:r>
              <a:rPr lang="en-US" sz="1500" dirty="0">
                <a:solidFill>
                  <a:schemeClr val="accent6">
                    <a:lumMod val="50000"/>
                  </a:schemeClr>
                </a:solidFill>
              </a:rPr>
              <a:t>BATHRM		: 2</a:t>
            </a:r>
          </a:p>
          <a:p>
            <a:pPr marL="0" lvl="0" indent="0" algn="l" rtl="0">
              <a:spcBef>
                <a:spcPts val="0"/>
              </a:spcBef>
              <a:spcAft>
                <a:spcPts val="0"/>
              </a:spcAft>
              <a:buNone/>
            </a:pPr>
            <a:r>
              <a:rPr lang="en-US" sz="1500" dirty="0">
                <a:solidFill>
                  <a:schemeClr val="accent6">
                    <a:lumMod val="50000"/>
                  </a:schemeClr>
                </a:solidFill>
              </a:rPr>
              <a:t>HF_BATHRM	: 0</a:t>
            </a:r>
          </a:p>
          <a:p>
            <a:pPr marL="0" lvl="0" indent="0" algn="l" rtl="0">
              <a:spcBef>
                <a:spcPts val="0"/>
              </a:spcBef>
              <a:spcAft>
                <a:spcPts val="0"/>
              </a:spcAft>
              <a:buNone/>
            </a:pPr>
            <a:r>
              <a:rPr lang="en-US" sz="1500" dirty="0">
                <a:solidFill>
                  <a:schemeClr val="accent6">
                    <a:lumMod val="50000"/>
                  </a:schemeClr>
                </a:solidFill>
              </a:rPr>
              <a:t>BEDRM 		: 5</a:t>
            </a:r>
          </a:p>
          <a:p>
            <a:pPr marL="0" lvl="0" indent="0" algn="l" rtl="0">
              <a:spcBef>
                <a:spcPts val="0"/>
              </a:spcBef>
              <a:spcAft>
                <a:spcPts val="0"/>
              </a:spcAft>
              <a:buNone/>
            </a:pPr>
            <a:r>
              <a:rPr lang="en-US" sz="1500" dirty="0">
                <a:solidFill>
                  <a:schemeClr val="accent6">
                    <a:lumMod val="50000"/>
                  </a:schemeClr>
                </a:solidFill>
              </a:rPr>
              <a:t>GRADE 		: Very Good</a:t>
            </a:r>
          </a:p>
          <a:p>
            <a:pPr marL="0" lvl="0" indent="0" algn="l" rtl="0">
              <a:spcBef>
                <a:spcPts val="0"/>
              </a:spcBef>
              <a:spcAft>
                <a:spcPts val="0"/>
              </a:spcAft>
              <a:buNone/>
            </a:pPr>
            <a:r>
              <a:rPr lang="en-US" sz="1500" dirty="0">
                <a:solidFill>
                  <a:schemeClr val="accent6">
                    <a:lumMod val="50000"/>
                  </a:schemeClr>
                </a:solidFill>
              </a:rPr>
              <a:t>CNDTN 		: Very Good</a:t>
            </a:r>
          </a:p>
          <a:p>
            <a:pPr marL="0" lvl="0" indent="0" algn="l" rtl="0">
              <a:spcBef>
                <a:spcPts val="0"/>
              </a:spcBef>
              <a:spcAft>
                <a:spcPts val="0"/>
              </a:spcAft>
              <a:buNone/>
            </a:pPr>
            <a:r>
              <a:rPr lang="en-US" sz="1500" dirty="0">
                <a:solidFill>
                  <a:schemeClr val="accent6">
                    <a:lumMod val="50000"/>
                  </a:schemeClr>
                </a:solidFill>
              </a:rPr>
              <a:t>KITCHENS 	: 1</a:t>
            </a:r>
          </a:p>
          <a:p>
            <a:pPr marL="0" lvl="0" indent="0" algn="l" rtl="0">
              <a:spcBef>
                <a:spcPts val="0"/>
              </a:spcBef>
              <a:spcAft>
                <a:spcPts val="0"/>
              </a:spcAft>
              <a:buNone/>
            </a:pPr>
            <a:r>
              <a:rPr lang="en-US" sz="1500" dirty="0">
                <a:solidFill>
                  <a:schemeClr val="accent6">
                    <a:lumMod val="50000"/>
                  </a:schemeClr>
                </a:solidFill>
              </a:rPr>
              <a:t>FIREPLACES 	: 1</a:t>
            </a:r>
          </a:p>
          <a:p>
            <a:pPr marL="0" lvl="0" indent="0" algn="l" rtl="0">
              <a:spcBef>
                <a:spcPts val="0"/>
              </a:spcBef>
              <a:spcAft>
                <a:spcPts val="0"/>
              </a:spcAft>
              <a:buNone/>
            </a:pPr>
            <a:r>
              <a:rPr lang="en-US" sz="1500" dirty="0">
                <a:solidFill>
                  <a:schemeClr val="accent6">
                    <a:lumMod val="50000"/>
                  </a:schemeClr>
                </a:solidFill>
              </a:rPr>
              <a:t>AC 		: N</a:t>
            </a:r>
          </a:p>
          <a:p>
            <a:pPr marL="0" lvl="0" indent="0" algn="l" rtl="0">
              <a:spcBef>
                <a:spcPts val="0"/>
              </a:spcBef>
              <a:spcAft>
                <a:spcPts val="0"/>
              </a:spcAft>
              <a:buNone/>
            </a:pPr>
            <a:r>
              <a:rPr lang="en-US" sz="1500" dirty="0">
                <a:solidFill>
                  <a:schemeClr val="accent6">
                    <a:lumMod val="50000"/>
                  </a:schemeClr>
                </a:solidFill>
              </a:rPr>
              <a:t>WARD 		: 3</a:t>
            </a:r>
          </a:p>
        </p:txBody>
      </p:sp>
      <p:grpSp>
        <p:nvGrpSpPr>
          <p:cNvPr id="47" name="Google Shape;404;p36">
            <a:extLst>
              <a:ext uri="{FF2B5EF4-FFF2-40B4-BE49-F238E27FC236}">
                <a16:creationId xmlns:a16="http://schemas.microsoft.com/office/drawing/2014/main" id="{9D1A9DCD-C28F-0940-9DC6-8EC802769075}"/>
              </a:ext>
            </a:extLst>
          </p:cNvPr>
          <p:cNvGrpSpPr/>
          <p:nvPr/>
        </p:nvGrpSpPr>
        <p:grpSpPr>
          <a:xfrm>
            <a:off x="4287073" y="1404967"/>
            <a:ext cx="4674394" cy="3077581"/>
            <a:chOff x="1248486" y="738825"/>
            <a:chExt cx="6646939" cy="3665950"/>
          </a:xfrm>
        </p:grpSpPr>
        <p:sp>
          <p:nvSpPr>
            <p:cNvPr id="48" name="Google Shape;405;p36">
              <a:extLst>
                <a:ext uri="{FF2B5EF4-FFF2-40B4-BE49-F238E27FC236}">
                  <a16:creationId xmlns:a16="http://schemas.microsoft.com/office/drawing/2014/main" id="{88FD9D40-950B-9449-9136-42228800380A}"/>
                </a:ext>
              </a:extLst>
            </p:cNvPr>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06;p36">
              <a:extLst>
                <a:ext uri="{FF2B5EF4-FFF2-40B4-BE49-F238E27FC236}">
                  <a16:creationId xmlns:a16="http://schemas.microsoft.com/office/drawing/2014/main" id="{7CB1E0E6-CC5D-F949-91F5-A1F19C8154B4}"/>
                </a:ext>
              </a:extLst>
            </p:cNvPr>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409;p36">
            <a:extLst>
              <a:ext uri="{FF2B5EF4-FFF2-40B4-BE49-F238E27FC236}">
                <a16:creationId xmlns:a16="http://schemas.microsoft.com/office/drawing/2014/main" id="{F7AA1E84-B00D-D14E-BFF3-A16EE4C2AC7F}"/>
              </a:ext>
            </a:extLst>
          </p:cNvPr>
          <p:cNvSpPr txBox="1">
            <a:spLocks/>
          </p:cNvSpPr>
          <p:nvPr/>
        </p:nvSpPr>
        <p:spPr>
          <a:xfrm>
            <a:off x="4502427" y="1583106"/>
            <a:ext cx="4459040" cy="27105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300"/>
              <a:buFont typeface="Abel"/>
              <a:buNone/>
              <a:defRPr sz="2800" b="0" i="0" u="none" strike="noStrike" cap="none">
                <a:solidFill>
                  <a:schemeClr val="accent5"/>
                </a:solidFill>
                <a:latin typeface="Abel"/>
                <a:ea typeface="Abel"/>
                <a:cs typeface="Abel"/>
                <a:sym typeface="Abel"/>
              </a:defRPr>
            </a:lvl1pPr>
            <a:lvl2pPr marR="0" lvl="1"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2pPr>
            <a:lvl3pPr marR="0" lvl="2"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3pPr>
            <a:lvl4pPr marR="0" lvl="3"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4pPr>
            <a:lvl5pPr marR="0" lvl="4"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5pPr>
            <a:lvl6pPr marR="0" lvl="5"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6pPr>
            <a:lvl7pPr marR="0" lvl="6"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7pPr>
            <a:lvl8pPr marR="0" lvl="7"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8pPr>
            <a:lvl9pPr marR="0" lvl="8" algn="ctr" rtl="0">
              <a:lnSpc>
                <a:spcPct val="100000"/>
              </a:lnSpc>
              <a:spcBef>
                <a:spcPts val="0"/>
              </a:spcBef>
              <a:spcAft>
                <a:spcPts val="0"/>
              </a:spcAft>
              <a:buClr>
                <a:schemeClr val="accent5"/>
              </a:buClr>
              <a:buSzPts val="3300"/>
              <a:buFont typeface="Abel"/>
              <a:buNone/>
              <a:defRPr sz="3300" b="0" i="0" u="none" strike="noStrike" cap="none">
                <a:solidFill>
                  <a:schemeClr val="accent5"/>
                </a:solidFill>
                <a:latin typeface="Abel"/>
                <a:ea typeface="Abel"/>
                <a:cs typeface="Abel"/>
                <a:sym typeface="Abel"/>
              </a:defRPr>
            </a:lvl9pPr>
          </a:lstStyle>
          <a:p>
            <a:pPr algn="l"/>
            <a:r>
              <a:rPr lang="en-GB" sz="2000" dirty="0"/>
              <a:t>Prediction Result : </a:t>
            </a:r>
            <a:r>
              <a:rPr lang="en-GB" sz="2000" b="1" u="sng" dirty="0"/>
              <a:t>979,144 USD</a:t>
            </a:r>
            <a:endParaRPr lang="en-GB" sz="2000" dirty="0"/>
          </a:p>
          <a:p>
            <a:pPr algn="l"/>
            <a:endParaRPr lang="en-GB" sz="2000" dirty="0"/>
          </a:p>
          <a:p>
            <a:pPr algn="l"/>
            <a:r>
              <a:rPr lang="en-GB" sz="2000" dirty="0"/>
              <a:t>In order to increase their property value, we can suggest them to improve some features :</a:t>
            </a:r>
          </a:p>
          <a:p>
            <a:pPr algn="l"/>
            <a:r>
              <a:rPr lang="en-GB" sz="2000" dirty="0"/>
              <a:t>1. Install AC (⇧ 23,521 USD)</a:t>
            </a:r>
          </a:p>
          <a:p>
            <a:pPr algn="l"/>
            <a:r>
              <a:rPr lang="en-GB" sz="2000" dirty="0"/>
              <a:t>2. Build Toilet (⇧ 12,821 USD)</a:t>
            </a:r>
          </a:p>
          <a:p>
            <a:pPr algn="l"/>
            <a:r>
              <a:rPr lang="en-GB" sz="2000" dirty="0"/>
              <a:t>3. Install AC &amp; Build Toilet (⇧ 36,762 USD)</a:t>
            </a:r>
          </a:p>
          <a:p>
            <a:pPr algn="l"/>
            <a:endParaRPr lang="en-GB" sz="2000" dirty="0"/>
          </a:p>
          <a:p>
            <a:pPr algn="l"/>
            <a:endParaRPr lang="en-GB" sz="2000" dirty="0"/>
          </a:p>
          <a:p>
            <a:pPr algn="l"/>
            <a:endParaRPr lang="en-GB" sz="2000" dirty="0"/>
          </a:p>
        </p:txBody>
      </p:sp>
    </p:spTree>
    <p:extLst>
      <p:ext uri="{BB962C8B-B14F-4D97-AF65-F5344CB8AC3E}">
        <p14:creationId xmlns:p14="http://schemas.microsoft.com/office/powerpoint/2010/main" val="2802686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subTitle" idx="1"/>
          </p:nvPr>
        </p:nvSpPr>
        <p:spPr>
          <a:xfrm>
            <a:off x="625650" y="1443789"/>
            <a:ext cx="7689900" cy="310714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800" dirty="0">
                <a:solidFill>
                  <a:schemeClr val="accent6">
                    <a:lumMod val="50000"/>
                  </a:schemeClr>
                </a:solidFill>
              </a:rPr>
              <a:t>We are Data Scientist Team working at a </a:t>
            </a:r>
            <a:r>
              <a:rPr lang="en-US" sz="1800" b="1" dirty="0">
                <a:solidFill>
                  <a:schemeClr val="accent6">
                    <a:lumMod val="50000"/>
                  </a:schemeClr>
                </a:solidFill>
              </a:rPr>
              <a:t>Property Consultant </a:t>
            </a:r>
            <a:r>
              <a:rPr lang="en-US" sz="1800" dirty="0">
                <a:solidFill>
                  <a:schemeClr val="accent6">
                    <a:lumMod val="50000"/>
                  </a:schemeClr>
                </a:solidFill>
              </a:rPr>
              <a:t>in Washington DC, USA.</a:t>
            </a:r>
          </a:p>
          <a:p>
            <a:pPr marL="0" lvl="0" indent="0" algn="just" rtl="0">
              <a:spcBef>
                <a:spcPts val="0"/>
              </a:spcBef>
              <a:spcAft>
                <a:spcPts val="0"/>
              </a:spcAft>
              <a:buClr>
                <a:schemeClr val="dk1"/>
              </a:buClr>
              <a:buSzPts val="1100"/>
              <a:buFont typeface="Arial"/>
              <a:buNone/>
            </a:pPr>
            <a:endParaRPr lang="en-US" sz="1800" dirty="0">
              <a:solidFill>
                <a:schemeClr val="accent6">
                  <a:lumMod val="50000"/>
                </a:schemeClr>
              </a:solidFill>
            </a:endParaRPr>
          </a:p>
          <a:p>
            <a:pPr marL="0" lvl="0" indent="0" algn="just">
              <a:buClr>
                <a:schemeClr val="dk1"/>
              </a:buClr>
              <a:buSzPts val="1100"/>
              <a:buNone/>
            </a:pPr>
            <a:r>
              <a:rPr lang="en-US" sz="1800" dirty="0">
                <a:solidFill>
                  <a:schemeClr val="accent6">
                    <a:lumMod val="50000"/>
                  </a:schemeClr>
                </a:solidFill>
              </a:rPr>
              <a:t>Looking to our customer point of view, we want to help them in valuing their properties in no time. Thus, we are assigned to build a price predictor for the properties in DC.</a:t>
            </a:r>
          </a:p>
        </p:txBody>
      </p:sp>
      <p:sp>
        <p:nvSpPr>
          <p:cNvPr id="335" name="Google Shape;335;p3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Background</a:t>
            </a:r>
            <a:endParaRPr b="1" dirty="0">
              <a:solidFill>
                <a:schemeClr val="accent6">
                  <a:lumMod val="50000"/>
                </a:schemeClr>
              </a:solidFill>
            </a:endParaRPr>
          </a:p>
        </p:txBody>
      </p:sp>
    </p:spTree>
    <p:extLst>
      <p:ext uri="{BB962C8B-B14F-4D97-AF65-F5344CB8AC3E}">
        <p14:creationId xmlns:p14="http://schemas.microsoft.com/office/powerpoint/2010/main" val="31021654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8"/>
          <p:cNvSpPr/>
          <p:nvPr/>
        </p:nvSpPr>
        <p:spPr>
          <a:xfrm>
            <a:off x="3874600" y="820825"/>
            <a:ext cx="1394746" cy="1394746"/>
          </a:xfrm>
          <a:custGeom>
            <a:avLst/>
            <a:gdLst/>
            <a:ahLst/>
            <a:cxnLst/>
            <a:rect l="l" t="t" r="r" b="b"/>
            <a:pathLst>
              <a:path w="45090" h="45090" extrusionOk="0">
                <a:moveTo>
                  <a:pt x="45090" y="45089"/>
                </a:moveTo>
                <a:lnTo>
                  <a:pt x="1" y="45089"/>
                </a:lnTo>
                <a:lnTo>
                  <a:pt x="1" y="0"/>
                </a:lnTo>
                <a:lnTo>
                  <a:pt x="45090" y="0"/>
                </a:lnTo>
                <a:close/>
                <a:moveTo>
                  <a:pt x="441" y="44649"/>
                </a:moveTo>
                <a:lnTo>
                  <a:pt x="44649" y="44649"/>
                </a:lnTo>
                <a:lnTo>
                  <a:pt x="44649" y="441"/>
                </a:lnTo>
                <a:lnTo>
                  <a:pt x="441" y="44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title"/>
          </p:nvPr>
        </p:nvSpPr>
        <p:spPr>
          <a:xfrm>
            <a:off x="1859778" y="2571750"/>
            <a:ext cx="542439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Conclusion and Recommendation</a:t>
            </a:r>
            <a:endParaRPr b="1" dirty="0">
              <a:solidFill>
                <a:schemeClr val="accent6">
                  <a:lumMod val="50000"/>
                </a:schemeClr>
              </a:solidFill>
            </a:endParaRPr>
          </a:p>
        </p:txBody>
      </p:sp>
      <p:sp>
        <p:nvSpPr>
          <p:cNvPr id="427" name="Google Shape;427;p38"/>
          <p:cNvSpPr txBox="1">
            <a:spLocks noGrp="1"/>
          </p:cNvSpPr>
          <p:nvPr>
            <p:ph type="title" idx="2"/>
          </p:nvPr>
        </p:nvSpPr>
        <p:spPr>
          <a:xfrm>
            <a:off x="3082350" y="867950"/>
            <a:ext cx="2979300" cy="13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6</a:t>
            </a:r>
            <a:endParaRPr b="1" dirty="0">
              <a:solidFill>
                <a:schemeClr val="accent6">
                  <a:lumMod val="50000"/>
                </a:schemeClr>
              </a:solidFill>
            </a:endParaRPr>
          </a:p>
        </p:txBody>
      </p:sp>
    </p:spTree>
    <p:extLst>
      <p:ext uri="{BB962C8B-B14F-4D97-AF65-F5344CB8AC3E}">
        <p14:creationId xmlns:p14="http://schemas.microsoft.com/office/powerpoint/2010/main" val="1991551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subTitle" idx="1"/>
          </p:nvPr>
        </p:nvSpPr>
        <p:spPr>
          <a:xfrm>
            <a:off x="625650" y="1022337"/>
            <a:ext cx="7689900" cy="3528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800" dirty="0">
                <a:solidFill>
                  <a:schemeClr val="accent6">
                    <a:lumMod val="50000"/>
                  </a:schemeClr>
                </a:solidFill>
              </a:rPr>
              <a:t>After testing several models including gradient boosting models, we conclude that </a:t>
            </a:r>
            <a:r>
              <a:rPr lang="en-US" sz="1800" b="1" dirty="0" err="1">
                <a:solidFill>
                  <a:schemeClr val="accent6">
                    <a:lumMod val="50000"/>
                  </a:schemeClr>
                </a:solidFill>
              </a:rPr>
              <a:t>CatBoost</a:t>
            </a:r>
            <a:r>
              <a:rPr lang="en-US" sz="1800" b="1" dirty="0">
                <a:solidFill>
                  <a:schemeClr val="accent6">
                    <a:lumMod val="50000"/>
                  </a:schemeClr>
                </a:solidFill>
              </a:rPr>
              <a:t> </a:t>
            </a:r>
            <a:r>
              <a:rPr lang="en-US" sz="1800" dirty="0">
                <a:solidFill>
                  <a:schemeClr val="accent6">
                    <a:lumMod val="50000"/>
                  </a:schemeClr>
                </a:solidFill>
              </a:rPr>
              <a:t>performed the best during the 10-fold cross validation with an </a:t>
            </a:r>
            <a:r>
              <a:rPr lang="en-US" sz="1800" b="1" dirty="0">
                <a:solidFill>
                  <a:schemeClr val="accent6">
                    <a:lumMod val="50000"/>
                  </a:schemeClr>
                </a:solidFill>
              </a:rPr>
              <a:t>average of 68428.6477</a:t>
            </a:r>
            <a:r>
              <a:rPr lang="en-US" sz="1800" dirty="0">
                <a:solidFill>
                  <a:schemeClr val="accent6">
                    <a:lumMod val="50000"/>
                  </a:schemeClr>
                </a:solidFill>
              </a:rPr>
              <a:t> (MAE) and </a:t>
            </a:r>
            <a:r>
              <a:rPr lang="en-US" sz="1800" b="1" dirty="0">
                <a:solidFill>
                  <a:schemeClr val="accent6">
                    <a:lumMod val="50000"/>
                  </a:schemeClr>
                </a:solidFill>
              </a:rPr>
              <a:t>0.88 R2 Score.</a:t>
            </a:r>
          </a:p>
          <a:p>
            <a:pPr marL="0" lvl="0" indent="0" algn="just" rtl="0">
              <a:spcBef>
                <a:spcPts val="0"/>
              </a:spcBef>
              <a:spcAft>
                <a:spcPts val="0"/>
              </a:spcAft>
              <a:buClr>
                <a:schemeClr val="dk1"/>
              </a:buClr>
              <a:buSzPts val="1100"/>
              <a:buFont typeface="Arial"/>
              <a:buNone/>
            </a:pPr>
            <a:endParaRPr lang="en-US" sz="1800" b="1" dirty="0">
              <a:solidFill>
                <a:schemeClr val="accent6">
                  <a:lumMod val="50000"/>
                </a:schemeClr>
              </a:solidFill>
            </a:endParaRPr>
          </a:p>
          <a:p>
            <a:pPr marL="0" lvl="0" indent="0" algn="just" rtl="0">
              <a:spcBef>
                <a:spcPts val="0"/>
              </a:spcBef>
              <a:spcAft>
                <a:spcPts val="0"/>
              </a:spcAft>
              <a:buClr>
                <a:schemeClr val="dk1"/>
              </a:buClr>
              <a:buSzPts val="1100"/>
              <a:buFont typeface="Arial"/>
              <a:buNone/>
            </a:pPr>
            <a:r>
              <a:rPr lang="en-US" sz="1800" dirty="0">
                <a:solidFill>
                  <a:schemeClr val="accent6">
                    <a:lumMod val="50000"/>
                  </a:schemeClr>
                </a:solidFill>
              </a:rPr>
              <a:t>Since the model has the desired result, we deployed the model on Heroku. By using this deployed model, </a:t>
            </a:r>
            <a:r>
              <a:rPr lang="en-US" sz="1800" b="1" dirty="0">
                <a:solidFill>
                  <a:schemeClr val="accent6">
                    <a:lumMod val="50000"/>
                  </a:schemeClr>
                </a:solidFill>
              </a:rPr>
              <a:t>buyers or sellers can receive their predicted house price in less than 2 seconds.</a:t>
            </a:r>
          </a:p>
        </p:txBody>
      </p:sp>
      <p:sp>
        <p:nvSpPr>
          <p:cNvPr id="335" name="Google Shape;335;p3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Conclusion</a:t>
            </a:r>
            <a:endParaRPr b="1" dirty="0">
              <a:solidFill>
                <a:schemeClr val="accent6">
                  <a:lumMod val="50000"/>
                </a:schemeClr>
              </a:solidFill>
            </a:endParaRPr>
          </a:p>
        </p:txBody>
      </p:sp>
    </p:spTree>
    <p:extLst>
      <p:ext uri="{BB962C8B-B14F-4D97-AF65-F5344CB8AC3E}">
        <p14:creationId xmlns:p14="http://schemas.microsoft.com/office/powerpoint/2010/main" val="1006623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Recommendation</a:t>
            </a:r>
            <a:endParaRPr b="1" dirty="0">
              <a:solidFill>
                <a:schemeClr val="accent6">
                  <a:lumMod val="50000"/>
                </a:schemeClr>
              </a:solidFill>
            </a:endParaRPr>
          </a:p>
        </p:txBody>
      </p:sp>
      <p:sp>
        <p:nvSpPr>
          <p:cNvPr id="32" name="Google Shape;701;p50">
            <a:extLst>
              <a:ext uri="{FF2B5EF4-FFF2-40B4-BE49-F238E27FC236}">
                <a16:creationId xmlns:a16="http://schemas.microsoft.com/office/drawing/2014/main" id="{B89ED135-41CE-4113-AF38-344341921853}"/>
              </a:ext>
            </a:extLst>
          </p:cNvPr>
          <p:cNvSpPr txBox="1">
            <a:spLocks/>
          </p:cNvSpPr>
          <p:nvPr/>
        </p:nvSpPr>
        <p:spPr>
          <a:xfrm>
            <a:off x="319458" y="1292874"/>
            <a:ext cx="8556318" cy="36448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accent3"/>
              </a:buClr>
              <a:buSzPts val="1400"/>
              <a:buFont typeface="Montserrat"/>
              <a:buChar char="■"/>
              <a:defRPr sz="1400" b="0" i="0" u="none" strike="noStrike" cap="none">
                <a:solidFill>
                  <a:schemeClr val="accent3"/>
                </a:solidFill>
                <a:latin typeface="Montserrat"/>
                <a:ea typeface="Montserrat"/>
                <a:cs typeface="Montserrat"/>
                <a:sym typeface="Montserrat"/>
              </a:defRPr>
            </a:lvl9pPr>
          </a:lstStyle>
          <a:p>
            <a:pPr marL="139700" indent="0" algn="just">
              <a:buClr>
                <a:schemeClr val="dk1"/>
              </a:buClr>
              <a:buSzPts val="1100"/>
              <a:buNone/>
            </a:pPr>
            <a:r>
              <a:rPr lang="en-US" sz="1800" dirty="0">
                <a:solidFill>
                  <a:schemeClr val="accent6">
                    <a:lumMod val="50000"/>
                  </a:schemeClr>
                </a:solidFill>
              </a:rPr>
              <a:t>Despite having produced a working application that me our initial requirements. There are various improvements that can be made in the future. Such as:</a:t>
            </a:r>
          </a:p>
          <a:p>
            <a:pPr marL="139700" indent="0">
              <a:buNone/>
            </a:pPr>
            <a:endParaRPr lang="en-US" sz="1800" dirty="0">
              <a:solidFill>
                <a:schemeClr val="accent6">
                  <a:lumMod val="50000"/>
                </a:schemeClr>
              </a:solidFill>
            </a:endParaRPr>
          </a:p>
          <a:p>
            <a:r>
              <a:rPr lang="en-US" sz="1800" dirty="0">
                <a:solidFill>
                  <a:schemeClr val="accent6">
                    <a:lumMod val="50000"/>
                  </a:schemeClr>
                </a:solidFill>
              </a:rPr>
              <a:t>Consider more factors affecting housing prices by analyzing more than one dataset.</a:t>
            </a:r>
          </a:p>
          <a:p>
            <a:r>
              <a:rPr lang="en-US" sz="1800" dirty="0">
                <a:solidFill>
                  <a:schemeClr val="accent6">
                    <a:lumMod val="50000"/>
                  </a:schemeClr>
                </a:solidFill>
              </a:rPr>
              <a:t>Add more functionalities into the application to increase the user experience.</a:t>
            </a:r>
          </a:p>
        </p:txBody>
      </p:sp>
    </p:spTree>
    <p:extLst>
      <p:ext uri="{BB962C8B-B14F-4D97-AF65-F5344CB8AC3E}">
        <p14:creationId xmlns:p14="http://schemas.microsoft.com/office/powerpoint/2010/main" val="42643896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51" name="Google Shape;851;p55"/>
          <p:cNvSpPr txBox="1"/>
          <p:nvPr/>
        </p:nvSpPr>
        <p:spPr>
          <a:xfrm>
            <a:off x="4354068" y="1207515"/>
            <a:ext cx="2103747" cy="199716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solidFill>
                  <a:schemeClr val="accent5"/>
                </a:solidFill>
                <a:latin typeface="Montserrat"/>
                <a:ea typeface="Montserrat"/>
                <a:cs typeface="Montserrat"/>
                <a:sym typeface="Montserrat"/>
              </a:rPr>
              <a:t>Purwadhika JCDSAH 0402-4</a:t>
            </a:r>
          </a:p>
          <a:p>
            <a:pPr marL="0" lvl="0" indent="0" algn="r" rtl="0">
              <a:spcBef>
                <a:spcPts val="0"/>
              </a:spcBef>
              <a:spcAft>
                <a:spcPts val="0"/>
              </a:spcAft>
              <a:buNone/>
            </a:pPr>
            <a:r>
              <a:rPr lang="en-US" sz="1200" dirty="0">
                <a:solidFill>
                  <a:schemeClr val="accent5"/>
                </a:solidFill>
                <a:latin typeface="Montserrat"/>
                <a:ea typeface="Montserrat"/>
                <a:cs typeface="Montserrat"/>
                <a:sym typeface="Montserrat"/>
              </a:rPr>
              <a:t>Matplotlib Team</a:t>
            </a:r>
          </a:p>
          <a:p>
            <a:pPr marL="0" lvl="0" indent="0" algn="r" rtl="0">
              <a:spcBef>
                <a:spcPts val="0"/>
              </a:spcBef>
              <a:spcAft>
                <a:spcPts val="0"/>
              </a:spcAft>
              <a:buNone/>
            </a:pPr>
            <a:endParaRPr lang="en-US" sz="1200" dirty="0">
              <a:solidFill>
                <a:schemeClr val="accent5"/>
              </a:solidFill>
              <a:latin typeface="Montserrat"/>
              <a:ea typeface="Montserrat"/>
              <a:cs typeface="Montserrat"/>
              <a:sym typeface="Montserrat"/>
            </a:endParaRPr>
          </a:p>
          <a:p>
            <a:pPr marL="0" lvl="0" indent="0" algn="r" rtl="0">
              <a:spcBef>
                <a:spcPts val="0"/>
              </a:spcBef>
              <a:spcAft>
                <a:spcPts val="0"/>
              </a:spcAft>
              <a:buNone/>
            </a:pPr>
            <a:r>
              <a:rPr lang="en-US" sz="1200" dirty="0">
                <a:solidFill>
                  <a:schemeClr val="accent5"/>
                </a:solidFill>
                <a:latin typeface="Montserrat"/>
                <a:ea typeface="Montserrat"/>
                <a:cs typeface="Montserrat"/>
                <a:sym typeface="Montserrat"/>
              </a:rPr>
              <a:t>Elvan Selvano</a:t>
            </a:r>
          </a:p>
          <a:p>
            <a:pPr marL="0" lvl="0" indent="0" algn="r" rtl="0">
              <a:spcBef>
                <a:spcPts val="0"/>
              </a:spcBef>
              <a:spcAft>
                <a:spcPts val="0"/>
              </a:spcAft>
              <a:buNone/>
            </a:pPr>
            <a:r>
              <a:rPr lang="en-US" sz="1200" dirty="0">
                <a:solidFill>
                  <a:schemeClr val="accent5"/>
                </a:solidFill>
                <a:latin typeface="Montserrat"/>
                <a:ea typeface="Montserrat"/>
                <a:cs typeface="Montserrat"/>
                <a:sym typeface="Montserrat"/>
              </a:rPr>
              <a:t>Gusti NA Kresna</a:t>
            </a:r>
          </a:p>
          <a:p>
            <a:pPr marL="0" lvl="0" indent="0" algn="r" rtl="0">
              <a:spcBef>
                <a:spcPts val="0"/>
              </a:spcBef>
              <a:spcAft>
                <a:spcPts val="0"/>
              </a:spcAft>
              <a:buNone/>
            </a:pPr>
            <a:r>
              <a:rPr lang="en-US" sz="1200" dirty="0">
                <a:solidFill>
                  <a:schemeClr val="accent5"/>
                </a:solidFill>
                <a:latin typeface="Montserrat"/>
                <a:ea typeface="Montserrat"/>
                <a:cs typeface="Montserrat"/>
                <a:sym typeface="Montserrat"/>
              </a:rPr>
              <a:t>Rafif Hendrawan</a:t>
            </a:r>
            <a:endParaRPr sz="1200" dirty="0">
              <a:solidFill>
                <a:schemeClr val="accent5"/>
              </a:solidFill>
              <a:latin typeface="Montserrat"/>
              <a:ea typeface="Montserrat"/>
              <a:cs typeface="Montserrat"/>
              <a:sym typeface="Montserrat"/>
            </a:endParaRPr>
          </a:p>
        </p:txBody>
      </p:sp>
      <p:sp>
        <p:nvSpPr>
          <p:cNvPr id="863" name="Google Shape;863;p55"/>
          <p:cNvSpPr txBox="1">
            <a:spLocks noGrp="1"/>
          </p:cNvSpPr>
          <p:nvPr>
            <p:ph type="title"/>
          </p:nvPr>
        </p:nvSpPr>
        <p:spPr>
          <a:xfrm>
            <a:off x="2710300" y="561841"/>
            <a:ext cx="3648000" cy="86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pic>
        <p:nvPicPr>
          <p:cNvPr id="9" name="Picture 8" descr="Icon&#10;&#10;Description automatically generated">
            <a:extLst>
              <a:ext uri="{FF2B5EF4-FFF2-40B4-BE49-F238E27FC236}">
                <a16:creationId xmlns:a16="http://schemas.microsoft.com/office/drawing/2014/main" id="{216B5C1C-710E-4EA6-B36A-48D0CA9E7F17}"/>
              </a:ext>
            </a:extLst>
          </p:cNvPr>
          <p:cNvPicPr>
            <a:picLocks noChangeAspect="1"/>
          </p:cNvPicPr>
          <p:nvPr/>
        </p:nvPicPr>
        <p:blipFill>
          <a:blip r:embed="rId3"/>
          <a:stretch>
            <a:fillRect/>
          </a:stretch>
        </p:blipFill>
        <p:spPr>
          <a:xfrm>
            <a:off x="2710300" y="1596498"/>
            <a:ext cx="1219200" cy="1219200"/>
          </a:xfrm>
          <a:prstGeom prst="rect">
            <a:avLst/>
          </a:prstGeom>
        </p:spPr>
      </p:pic>
      <p:pic>
        <p:nvPicPr>
          <p:cNvPr id="25" name="Picture 24" descr="Shape&#10;&#10;Description automatically generated with low confidence">
            <a:hlinkClick r:id="rId4"/>
            <a:extLst>
              <a:ext uri="{FF2B5EF4-FFF2-40B4-BE49-F238E27FC236}">
                <a16:creationId xmlns:a16="http://schemas.microsoft.com/office/drawing/2014/main" id="{DCA72929-017A-4DD1-8F37-7F9A5A7E449B}"/>
              </a:ext>
            </a:extLst>
          </p:cNvPr>
          <p:cNvPicPr>
            <a:picLocks noChangeAspect="1"/>
          </p:cNvPicPr>
          <p:nvPr/>
        </p:nvPicPr>
        <p:blipFill>
          <a:blip r:embed="rId5"/>
          <a:stretch>
            <a:fillRect/>
          </a:stretch>
        </p:blipFill>
        <p:spPr>
          <a:xfrm>
            <a:off x="5998900" y="3024980"/>
            <a:ext cx="359400" cy="359400"/>
          </a:xfrm>
          <a:prstGeom prst="rect">
            <a:avLst/>
          </a:prstGeom>
        </p:spPr>
      </p:pic>
      <p:sp>
        <p:nvSpPr>
          <p:cNvPr id="26" name="Google Shape;851;p55">
            <a:hlinkClick r:id="rId4"/>
            <a:extLst>
              <a:ext uri="{FF2B5EF4-FFF2-40B4-BE49-F238E27FC236}">
                <a16:creationId xmlns:a16="http://schemas.microsoft.com/office/drawing/2014/main" id="{2C4A325B-1064-499C-9E54-165BDC963C28}"/>
              </a:ext>
            </a:extLst>
          </p:cNvPr>
          <p:cNvSpPr txBox="1"/>
          <p:nvPr/>
        </p:nvSpPr>
        <p:spPr>
          <a:xfrm>
            <a:off x="3895153" y="2196882"/>
            <a:ext cx="2103747" cy="199716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err="1">
                <a:solidFill>
                  <a:srgbClr val="E9E2C9"/>
                </a:solidFill>
                <a:latin typeface="Montserrat"/>
                <a:ea typeface="Montserrat"/>
                <a:cs typeface="Montserrat"/>
                <a:sym typeface="Montserrat"/>
              </a:rPr>
              <a:t>Github</a:t>
            </a:r>
            <a:r>
              <a:rPr lang="en-US" sz="1200" dirty="0">
                <a:solidFill>
                  <a:srgbClr val="E9E2C9"/>
                </a:solidFill>
                <a:latin typeface="Montserrat"/>
                <a:ea typeface="Montserrat"/>
                <a:cs typeface="Montserrat"/>
                <a:sym typeface="Montserrat"/>
              </a:rPr>
              <a:t> Repository</a:t>
            </a:r>
            <a:endParaRPr sz="1200" dirty="0">
              <a:solidFill>
                <a:srgbClr val="E9E2C9"/>
              </a:solidFill>
              <a:latin typeface="Montserrat"/>
              <a:ea typeface="Montserrat"/>
              <a:cs typeface="Montserrat"/>
              <a:sym typeface="Montserrat"/>
            </a:endParaRPr>
          </a:p>
        </p:txBody>
      </p:sp>
    </p:spTree>
    <p:extLst>
      <p:ext uri="{BB962C8B-B14F-4D97-AF65-F5344CB8AC3E}">
        <p14:creationId xmlns:p14="http://schemas.microsoft.com/office/powerpoint/2010/main" val="301999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4"/>
          <p:cNvSpPr txBox="1">
            <a:spLocks noGrp="1"/>
          </p:cNvSpPr>
          <p:nvPr>
            <p:ph type="body" idx="1"/>
          </p:nvPr>
        </p:nvSpPr>
        <p:spPr>
          <a:xfrm>
            <a:off x="4624775" y="1709297"/>
            <a:ext cx="3294600" cy="221538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accent6">
                    <a:lumMod val="50000"/>
                  </a:schemeClr>
                </a:solidFill>
              </a:rPr>
              <a:t>The objective of this project is to </a:t>
            </a:r>
            <a:r>
              <a:rPr lang="en-US" sz="1800" b="1" dirty="0">
                <a:solidFill>
                  <a:schemeClr val="accent6">
                    <a:lumMod val="50000"/>
                  </a:schemeClr>
                </a:solidFill>
              </a:rPr>
              <a:t>predict the price </a:t>
            </a:r>
            <a:r>
              <a:rPr lang="en-US" sz="1800" dirty="0">
                <a:solidFill>
                  <a:schemeClr val="accent6">
                    <a:lumMod val="50000"/>
                  </a:schemeClr>
                </a:solidFill>
              </a:rPr>
              <a:t>of a property to </a:t>
            </a:r>
            <a:r>
              <a:rPr lang="en-US" sz="1800" b="1" dirty="0">
                <a:solidFill>
                  <a:schemeClr val="accent6">
                    <a:lumMod val="50000"/>
                  </a:schemeClr>
                </a:solidFill>
              </a:rPr>
              <a:t>help both buyers and sellers </a:t>
            </a:r>
            <a:r>
              <a:rPr lang="en-US" sz="1800" dirty="0">
                <a:solidFill>
                  <a:schemeClr val="accent6">
                    <a:lumMod val="50000"/>
                  </a:schemeClr>
                </a:solidFill>
              </a:rPr>
              <a:t>to find or determine the </a:t>
            </a:r>
            <a:r>
              <a:rPr lang="en-US" sz="1800" b="1" dirty="0">
                <a:solidFill>
                  <a:schemeClr val="accent6">
                    <a:lumMod val="50000"/>
                  </a:schemeClr>
                </a:solidFill>
              </a:rPr>
              <a:t>best</a:t>
            </a:r>
            <a:r>
              <a:rPr lang="en-US" sz="1800" dirty="0">
                <a:solidFill>
                  <a:schemeClr val="accent6">
                    <a:lumMod val="50000"/>
                  </a:schemeClr>
                </a:solidFill>
              </a:rPr>
              <a:t> property </a:t>
            </a:r>
            <a:r>
              <a:rPr lang="en-US" sz="1800" b="1" dirty="0">
                <a:solidFill>
                  <a:schemeClr val="accent6">
                    <a:lumMod val="50000"/>
                  </a:schemeClr>
                </a:solidFill>
              </a:rPr>
              <a:t>price without underpricing or overpricing </a:t>
            </a:r>
            <a:r>
              <a:rPr lang="en-US" sz="1800" dirty="0">
                <a:solidFill>
                  <a:schemeClr val="accent6">
                    <a:lumMod val="50000"/>
                  </a:schemeClr>
                </a:solidFill>
              </a:rPr>
              <a:t>in order to </a:t>
            </a:r>
            <a:r>
              <a:rPr lang="en-US" sz="1800" b="1" dirty="0">
                <a:solidFill>
                  <a:schemeClr val="accent6">
                    <a:lumMod val="50000"/>
                  </a:schemeClr>
                </a:solidFill>
              </a:rPr>
              <a:t>maximize their profit</a:t>
            </a:r>
            <a:endParaRPr sz="1800" dirty="0">
              <a:solidFill>
                <a:schemeClr val="accent6">
                  <a:lumMod val="50000"/>
                </a:schemeClr>
              </a:solidFill>
            </a:endParaRPr>
          </a:p>
        </p:txBody>
      </p:sp>
      <p:sp>
        <p:nvSpPr>
          <p:cNvPr id="392" name="Google Shape;392;p3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lumMod val="50000"/>
                  </a:schemeClr>
                </a:solidFill>
              </a:rPr>
              <a:t>Business Objectives</a:t>
            </a:r>
            <a:endParaRPr b="1" dirty="0">
              <a:solidFill>
                <a:schemeClr val="accent6">
                  <a:lumMod val="50000"/>
                </a:schemeClr>
              </a:solidFill>
            </a:endParaRPr>
          </a:p>
        </p:txBody>
      </p:sp>
      <p:pic>
        <p:nvPicPr>
          <p:cNvPr id="393" name="Google Shape;393;p34"/>
          <p:cNvPicPr preferRelativeResize="0"/>
          <p:nvPr/>
        </p:nvPicPr>
        <p:blipFill>
          <a:blip r:embed="rId3"/>
          <a:srcRect l="20915" r="20915"/>
          <a:stretch/>
        </p:blipFill>
        <p:spPr>
          <a:xfrm>
            <a:off x="1178225" y="1297839"/>
            <a:ext cx="3142050" cy="3038299"/>
          </a:xfrm>
          <a:prstGeom prst="rect">
            <a:avLst/>
          </a:prstGeom>
          <a:noFill/>
          <a:ln>
            <a:noFill/>
          </a:ln>
        </p:spPr>
      </p:pic>
    </p:spTree>
    <p:extLst>
      <p:ext uri="{BB962C8B-B14F-4D97-AF65-F5344CB8AC3E}">
        <p14:creationId xmlns:p14="http://schemas.microsoft.com/office/powerpoint/2010/main" val="1553614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52"/>
          <p:cNvSpPr/>
          <p:nvPr/>
        </p:nvSpPr>
        <p:spPr>
          <a:xfrm rot="-812392" flipH="1">
            <a:off x="6048727" y="1643072"/>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2"/>
          <p:cNvSpPr txBox="1">
            <a:spLocks noGrp="1"/>
          </p:cNvSpPr>
          <p:nvPr>
            <p:ph type="subTitle" idx="1"/>
          </p:nvPr>
        </p:nvSpPr>
        <p:spPr>
          <a:xfrm>
            <a:off x="1254305" y="1394513"/>
            <a:ext cx="3515100" cy="2585993"/>
          </a:xfrm>
          <a:prstGeom prst="rect">
            <a:avLst/>
          </a:prstGeom>
        </p:spPr>
        <p:txBody>
          <a:bodyPr spcFirstLastPara="1" wrap="square" lIns="91425" tIns="91425" rIns="91425" bIns="91425" anchor="ctr" anchorCtr="0">
            <a:noAutofit/>
          </a:bodyPr>
          <a:lstStyle/>
          <a:p>
            <a:pPr marL="139700" lvl="0" indent="0" rtl="0">
              <a:spcBef>
                <a:spcPts val="0"/>
              </a:spcBef>
              <a:spcAft>
                <a:spcPts val="0"/>
              </a:spcAft>
              <a:buSzPts val="1400"/>
              <a:buNone/>
            </a:pPr>
            <a:r>
              <a:rPr lang="en-US" sz="2000" dirty="0">
                <a:solidFill>
                  <a:schemeClr val="accent6">
                    <a:lumMod val="50000"/>
                  </a:schemeClr>
                </a:solidFill>
              </a:rPr>
              <a:t>The output of this project is a </a:t>
            </a:r>
            <a:r>
              <a:rPr lang="en-US" sz="2000" b="1" dirty="0">
                <a:solidFill>
                  <a:schemeClr val="accent6">
                    <a:lumMod val="50000"/>
                  </a:schemeClr>
                </a:solidFill>
              </a:rPr>
              <a:t>web </a:t>
            </a:r>
            <a:r>
              <a:rPr lang="en-US" sz="2000" dirty="0">
                <a:solidFill>
                  <a:schemeClr val="accent6">
                    <a:lumMod val="50000"/>
                  </a:schemeClr>
                </a:solidFill>
              </a:rPr>
              <a:t>that provide</a:t>
            </a:r>
            <a:r>
              <a:rPr lang="en-US" sz="2000" b="1" dirty="0">
                <a:solidFill>
                  <a:schemeClr val="accent6">
                    <a:lumMod val="50000"/>
                  </a:schemeClr>
                </a:solidFill>
              </a:rPr>
              <a:t> prediction of property price given its features </a:t>
            </a:r>
            <a:r>
              <a:rPr lang="en-US" sz="2000" dirty="0">
                <a:solidFill>
                  <a:schemeClr val="accent6">
                    <a:lumMod val="50000"/>
                  </a:schemeClr>
                </a:solidFill>
              </a:rPr>
              <a:t>such as: number of rooms, land area, etc.</a:t>
            </a:r>
            <a:endParaRPr sz="1600" dirty="0">
              <a:solidFill>
                <a:schemeClr val="accent6">
                  <a:lumMod val="50000"/>
                </a:schemeClr>
              </a:solidFill>
            </a:endParaRPr>
          </a:p>
        </p:txBody>
      </p:sp>
      <p:sp>
        <p:nvSpPr>
          <p:cNvPr id="3" name="Title 2">
            <a:extLst>
              <a:ext uri="{FF2B5EF4-FFF2-40B4-BE49-F238E27FC236}">
                <a16:creationId xmlns:a16="http://schemas.microsoft.com/office/drawing/2014/main" id="{4F1B5A62-367B-47E4-AD49-9666F1F7523E}"/>
              </a:ext>
            </a:extLst>
          </p:cNvPr>
          <p:cNvSpPr>
            <a:spLocks noGrp="1"/>
          </p:cNvSpPr>
          <p:nvPr>
            <p:ph type="title"/>
          </p:nvPr>
        </p:nvSpPr>
        <p:spPr/>
        <p:txBody>
          <a:bodyPr/>
          <a:lstStyle/>
          <a:p>
            <a:r>
              <a:rPr lang="en-US" b="1" dirty="0">
                <a:solidFill>
                  <a:schemeClr val="accent6">
                    <a:lumMod val="50000"/>
                  </a:schemeClr>
                </a:solidFill>
              </a:rPr>
              <a:t>Expected Output</a:t>
            </a:r>
          </a:p>
        </p:txBody>
      </p:sp>
      <p:grpSp>
        <p:nvGrpSpPr>
          <p:cNvPr id="9" name="Google Shape;9599;p79">
            <a:extLst>
              <a:ext uri="{FF2B5EF4-FFF2-40B4-BE49-F238E27FC236}">
                <a16:creationId xmlns:a16="http://schemas.microsoft.com/office/drawing/2014/main" id="{C8E13893-C715-4FBC-9CE5-019D02CB7247}"/>
              </a:ext>
            </a:extLst>
          </p:cNvPr>
          <p:cNvGrpSpPr/>
          <p:nvPr/>
        </p:nvGrpSpPr>
        <p:grpSpPr>
          <a:xfrm>
            <a:off x="5380440" y="1551716"/>
            <a:ext cx="2373672" cy="2368711"/>
            <a:chOff x="3541011" y="1508594"/>
            <a:chExt cx="350166" cy="349434"/>
          </a:xfrm>
          <a:solidFill>
            <a:srgbClr val="DCAE52"/>
          </a:solidFill>
        </p:grpSpPr>
        <p:sp>
          <p:nvSpPr>
            <p:cNvPr id="10" name="Google Shape;9600;p79">
              <a:extLst>
                <a:ext uri="{FF2B5EF4-FFF2-40B4-BE49-F238E27FC236}">
                  <a16:creationId xmlns:a16="http://schemas.microsoft.com/office/drawing/2014/main" id="{64CEE84A-2566-4B52-ABA9-6A62C01BB7DE}"/>
                </a:ext>
              </a:extLst>
            </p:cNvPr>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601;p79">
              <a:extLst>
                <a:ext uri="{FF2B5EF4-FFF2-40B4-BE49-F238E27FC236}">
                  <a16:creationId xmlns:a16="http://schemas.microsoft.com/office/drawing/2014/main" id="{380CEC07-F5EF-4FD5-8BF3-25E20DF9A505}"/>
                </a:ext>
              </a:extLst>
            </p:cNvPr>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602;p79">
              <a:extLst>
                <a:ext uri="{FF2B5EF4-FFF2-40B4-BE49-F238E27FC236}">
                  <a16:creationId xmlns:a16="http://schemas.microsoft.com/office/drawing/2014/main" id="{BB6AC415-8C74-4492-90E5-C2BFAEBADC96}"/>
                </a:ext>
              </a:extLst>
            </p:cNvPr>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603;p79">
              <a:extLst>
                <a:ext uri="{FF2B5EF4-FFF2-40B4-BE49-F238E27FC236}">
                  <a16:creationId xmlns:a16="http://schemas.microsoft.com/office/drawing/2014/main" id="{37FF197B-2C96-4864-ACCE-71CFDC9E7E54}"/>
                </a:ext>
              </a:extLst>
            </p:cNvPr>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604;p79">
              <a:extLst>
                <a:ext uri="{FF2B5EF4-FFF2-40B4-BE49-F238E27FC236}">
                  <a16:creationId xmlns:a16="http://schemas.microsoft.com/office/drawing/2014/main" id="{2C63D460-9FDD-4C6E-961B-E91FEB401FE0}"/>
                </a:ext>
              </a:extLst>
            </p:cNvPr>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605;p79">
              <a:extLst>
                <a:ext uri="{FF2B5EF4-FFF2-40B4-BE49-F238E27FC236}">
                  <a16:creationId xmlns:a16="http://schemas.microsoft.com/office/drawing/2014/main" id="{C0BF5109-B02D-44D1-A605-3E3FF9629225}"/>
                </a:ext>
              </a:extLst>
            </p:cNvPr>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606;p79">
              <a:extLst>
                <a:ext uri="{FF2B5EF4-FFF2-40B4-BE49-F238E27FC236}">
                  <a16:creationId xmlns:a16="http://schemas.microsoft.com/office/drawing/2014/main" id="{E03782FB-5DD5-4197-B574-67B78C221115}"/>
                </a:ext>
              </a:extLst>
            </p:cNvPr>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607;p79">
              <a:extLst>
                <a:ext uri="{FF2B5EF4-FFF2-40B4-BE49-F238E27FC236}">
                  <a16:creationId xmlns:a16="http://schemas.microsoft.com/office/drawing/2014/main" id="{301A7CA2-36B1-401B-B473-1B3E35ABF8CE}"/>
                </a:ext>
              </a:extLst>
            </p:cNvPr>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608;p79">
              <a:extLst>
                <a:ext uri="{FF2B5EF4-FFF2-40B4-BE49-F238E27FC236}">
                  <a16:creationId xmlns:a16="http://schemas.microsoft.com/office/drawing/2014/main" id="{A3333AB0-7BAA-4793-B02F-A4DD0F9DC85F}"/>
                </a:ext>
              </a:extLst>
            </p:cNvPr>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609;p79">
              <a:extLst>
                <a:ext uri="{FF2B5EF4-FFF2-40B4-BE49-F238E27FC236}">
                  <a16:creationId xmlns:a16="http://schemas.microsoft.com/office/drawing/2014/main" id="{BCCB94A3-679F-4853-BC9B-562FB5497E58}"/>
                </a:ext>
              </a:extLst>
            </p:cNvPr>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610;p79">
              <a:extLst>
                <a:ext uri="{FF2B5EF4-FFF2-40B4-BE49-F238E27FC236}">
                  <a16:creationId xmlns:a16="http://schemas.microsoft.com/office/drawing/2014/main" id="{70D54B3F-88A9-40E1-923F-B1B8EF586FBB}"/>
                </a:ext>
              </a:extLst>
            </p:cNvPr>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611;p79">
              <a:extLst>
                <a:ext uri="{FF2B5EF4-FFF2-40B4-BE49-F238E27FC236}">
                  <a16:creationId xmlns:a16="http://schemas.microsoft.com/office/drawing/2014/main" id="{A93C897B-6E3C-4D60-933B-AEF4CE600F7D}"/>
                </a:ext>
              </a:extLst>
            </p:cNvPr>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612;p79">
              <a:extLst>
                <a:ext uri="{FF2B5EF4-FFF2-40B4-BE49-F238E27FC236}">
                  <a16:creationId xmlns:a16="http://schemas.microsoft.com/office/drawing/2014/main" id="{D56EE2B5-691D-4D48-8D1B-16192918B703}"/>
                </a:ext>
              </a:extLst>
            </p:cNvPr>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10746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52"/>
          <p:cNvSpPr/>
          <p:nvPr/>
        </p:nvSpPr>
        <p:spPr>
          <a:xfrm rot="-812392" flipH="1">
            <a:off x="6048727" y="1643072"/>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2"/>
          <p:cNvSpPr txBox="1">
            <a:spLocks noGrp="1"/>
          </p:cNvSpPr>
          <p:nvPr>
            <p:ph type="subTitle" idx="1"/>
          </p:nvPr>
        </p:nvSpPr>
        <p:spPr>
          <a:xfrm>
            <a:off x="3302712" y="1394513"/>
            <a:ext cx="3515100" cy="2585993"/>
          </a:xfrm>
          <a:prstGeom prst="rect">
            <a:avLst/>
          </a:prstGeom>
          <a:solidFill>
            <a:schemeClr val="bg1"/>
          </a:solidFill>
        </p:spPr>
        <p:txBody>
          <a:bodyPr spcFirstLastPara="1" wrap="square" lIns="91425" tIns="91425" rIns="91425" bIns="91425" anchor="ctr" anchorCtr="0">
            <a:noAutofit/>
          </a:bodyPr>
          <a:lstStyle/>
          <a:p>
            <a:pPr marL="139700" lvl="0" indent="0" rtl="0">
              <a:spcBef>
                <a:spcPts val="0"/>
              </a:spcBef>
              <a:spcAft>
                <a:spcPts val="0"/>
              </a:spcAft>
              <a:buSzPts val="1400"/>
              <a:buNone/>
            </a:pPr>
            <a:r>
              <a:rPr lang="en-US" sz="2000" dirty="0">
                <a:solidFill>
                  <a:schemeClr val="accent6">
                    <a:lumMod val="50000"/>
                  </a:schemeClr>
                </a:solidFill>
              </a:rPr>
              <a:t>Since we have </a:t>
            </a:r>
            <a:r>
              <a:rPr lang="en-US" sz="2000" b="1" dirty="0">
                <a:solidFill>
                  <a:schemeClr val="accent6">
                    <a:lumMod val="50000"/>
                  </a:schemeClr>
                </a:solidFill>
              </a:rPr>
              <a:t>limitation</a:t>
            </a:r>
            <a:r>
              <a:rPr lang="en-US" sz="2000" dirty="0">
                <a:solidFill>
                  <a:schemeClr val="accent6">
                    <a:lumMod val="50000"/>
                  </a:schemeClr>
                </a:solidFill>
              </a:rPr>
              <a:t> to our </a:t>
            </a:r>
            <a:r>
              <a:rPr lang="en-US" sz="2000" b="1" dirty="0">
                <a:solidFill>
                  <a:schemeClr val="accent6">
                    <a:lumMod val="50000"/>
                  </a:schemeClr>
                </a:solidFill>
              </a:rPr>
              <a:t>resources</a:t>
            </a:r>
            <a:r>
              <a:rPr lang="en-US" sz="2000" dirty="0">
                <a:solidFill>
                  <a:schemeClr val="accent6">
                    <a:lumMod val="50000"/>
                  </a:schemeClr>
                </a:solidFill>
              </a:rPr>
              <a:t>, especially </a:t>
            </a:r>
            <a:r>
              <a:rPr lang="en-US" sz="2000" b="1" dirty="0">
                <a:solidFill>
                  <a:schemeClr val="accent6">
                    <a:lumMod val="50000"/>
                  </a:schemeClr>
                </a:solidFill>
              </a:rPr>
              <a:t>time and data</a:t>
            </a:r>
            <a:r>
              <a:rPr lang="en-US" sz="2000" dirty="0">
                <a:solidFill>
                  <a:schemeClr val="accent6">
                    <a:lumMod val="50000"/>
                  </a:schemeClr>
                </a:solidFill>
              </a:rPr>
              <a:t>, we decide to </a:t>
            </a:r>
            <a:r>
              <a:rPr lang="en-US" sz="2000" b="1" dirty="0">
                <a:solidFill>
                  <a:schemeClr val="accent6">
                    <a:lumMod val="50000"/>
                  </a:schemeClr>
                </a:solidFill>
              </a:rPr>
              <a:t>focus on the residential </a:t>
            </a:r>
            <a:r>
              <a:rPr lang="en-US" sz="2000" dirty="0">
                <a:solidFill>
                  <a:schemeClr val="accent6">
                    <a:lumMod val="50000"/>
                  </a:schemeClr>
                </a:solidFill>
              </a:rPr>
              <a:t>and </a:t>
            </a:r>
            <a:r>
              <a:rPr lang="en-US" sz="2000" b="1" dirty="0">
                <a:solidFill>
                  <a:schemeClr val="accent6">
                    <a:lumMod val="50000"/>
                  </a:schemeClr>
                </a:solidFill>
              </a:rPr>
              <a:t>excluding property with exceptional grade</a:t>
            </a:r>
            <a:r>
              <a:rPr lang="en-US" sz="2000" dirty="0">
                <a:solidFill>
                  <a:schemeClr val="accent6">
                    <a:lumMod val="50000"/>
                  </a:schemeClr>
                </a:solidFill>
              </a:rPr>
              <a:t>.</a:t>
            </a:r>
            <a:endParaRPr sz="1600" dirty="0">
              <a:solidFill>
                <a:schemeClr val="accent6">
                  <a:lumMod val="50000"/>
                </a:schemeClr>
              </a:solidFill>
            </a:endParaRPr>
          </a:p>
        </p:txBody>
      </p:sp>
      <p:sp>
        <p:nvSpPr>
          <p:cNvPr id="3" name="Title 2">
            <a:extLst>
              <a:ext uri="{FF2B5EF4-FFF2-40B4-BE49-F238E27FC236}">
                <a16:creationId xmlns:a16="http://schemas.microsoft.com/office/drawing/2014/main" id="{4F1B5A62-367B-47E4-AD49-9666F1F7523E}"/>
              </a:ext>
            </a:extLst>
          </p:cNvPr>
          <p:cNvSpPr>
            <a:spLocks noGrp="1"/>
          </p:cNvSpPr>
          <p:nvPr>
            <p:ph type="title"/>
          </p:nvPr>
        </p:nvSpPr>
        <p:spPr/>
        <p:txBody>
          <a:bodyPr/>
          <a:lstStyle/>
          <a:p>
            <a:r>
              <a:rPr lang="en-US" b="1" dirty="0">
                <a:solidFill>
                  <a:schemeClr val="accent6">
                    <a:lumMod val="50000"/>
                  </a:schemeClr>
                </a:solidFill>
              </a:rPr>
              <a:t>Project Limitation</a:t>
            </a:r>
          </a:p>
        </p:txBody>
      </p:sp>
      <p:grpSp>
        <p:nvGrpSpPr>
          <p:cNvPr id="9" name="Google Shape;9599;p79">
            <a:extLst>
              <a:ext uri="{FF2B5EF4-FFF2-40B4-BE49-F238E27FC236}">
                <a16:creationId xmlns:a16="http://schemas.microsoft.com/office/drawing/2014/main" id="{C8E13893-C715-4FBC-9CE5-019D02CB7247}"/>
              </a:ext>
            </a:extLst>
          </p:cNvPr>
          <p:cNvGrpSpPr/>
          <p:nvPr/>
        </p:nvGrpSpPr>
        <p:grpSpPr>
          <a:xfrm>
            <a:off x="810139" y="1551716"/>
            <a:ext cx="2373672" cy="2368711"/>
            <a:chOff x="3541011" y="1508594"/>
            <a:chExt cx="350166" cy="349434"/>
          </a:xfrm>
          <a:solidFill>
            <a:srgbClr val="DCAE52"/>
          </a:solidFill>
        </p:grpSpPr>
        <p:sp>
          <p:nvSpPr>
            <p:cNvPr id="10" name="Google Shape;9600;p79">
              <a:extLst>
                <a:ext uri="{FF2B5EF4-FFF2-40B4-BE49-F238E27FC236}">
                  <a16:creationId xmlns:a16="http://schemas.microsoft.com/office/drawing/2014/main" id="{64CEE84A-2566-4B52-ABA9-6A62C01BB7DE}"/>
                </a:ext>
              </a:extLst>
            </p:cNvPr>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601;p79">
              <a:extLst>
                <a:ext uri="{FF2B5EF4-FFF2-40B4-BE49-F238E27FC236}">
                  <a16:creationId xmlns:a16="http://schemas.microsoft.com/office/drawing/2014/main" id="{380CEC07-F5EF-4FD5-8BF3-25E20DF9A505}"/>
                </a:ext>
              </a:extLst>
            </p:cNvPr>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602;p79">
              <a:extLst>
                <a:ext uri="{FF2B5EF4-FFF2-40B4-BE49-F238E27FC236}">
                  <a16:creationId xmlns:a16="http://schemas.microsoft.com/office/drawing/2014/main" id="{BB6AC415-8C74-4492-90E5-C2BFAEBADC96}"/>
                </a:ext>
              </a:extLst>
            </p:cNvPr>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603;p79">
              <a:extLst>
                <a:ext uri="{FF2B5EF4-FFF2-40B4-BE49-F238E27FC236}">
                  <a16:creationId xmlns:a16="http://schemas.microsoft.com/office/drawing/2014/main" id="{37FF197B-2C96-4864-ACCE-71CFDC9E7E54}"/>
                </a:ext>
              </a:extLst>
            </p:cNvPr>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604;p79">
              <a:extLst>
                <a:ext uri="{FF2B5EF4-FFF2-40B4-BE49-F238E27FC236}">
                  <a16:creationId xmlns:a16="http://schemas.microsoft.com/office/drawing/2014/main" id="{2C63D460-9FDD-4C6E-961B-E91FEB401FE0}"/>
                </a:ext>
              </a:extLst>
            </p:cNvPr>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605;p79">
              <a:extLst>
                <a:ext uri="{FF2B5EF4-FFF2-40B4-BE49-F238E27FC236}">
                  <a16:creationId xmlns:a16="http://schemas.microsoft.com/office/drawing/2014/main" id="{C0BF5109-B02D-44D1-A605-3E3FF9629225}"/>
                </a:ext>
              </a:extLst>
            </p:cNvPr>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606;p79">
              <a:extLst>
                <a:ext uri="{FF2B5EF4-FFF2-40B4-BE49-F238E27FC236}">
                  <a16:creationId xmlns:a16="http://schemas.microsoft.com/office/drawing/2014/main" id="{E03782FB-5DD5-4197-B574-67B78C221115}"/>
                </a:ext>
              </a:extLst>
            </p:cNvPr>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607;p79">
              <a:extLst>
                <a:ext uri="{FF2B5EF4-FFF2-40B4-BE49-F238E27FC236}">
                  <a16:creationId xmlns:a16="http://schemas.microsoft.com/office/drawing/2014/main" id="{301A7CA2-36B1-401B-B473-1B3E35ABF8CE}"/>
                </a:ext>
              </a:extLst>
            </p:cNvPr>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608;p79">
              <a:extLst>
                <a:ext uri="{FF2B5EF4-FFF2-40B4-BE49-F238E27FC236}">
                  <a16:creationId xmlns:a16="http://schemas.microsoft.com/office/drawing/2014/main" id="{A3333AB0-7BAA-4793-B02F-A4DD0F9DC85F}"/>
                </a:ext>
              </a:extLst>
            </p:cNvPr>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609;p79">
              <a:extLst>
                <a:ext uri="{FF2B5EF4-FFF2-40B4-BE49-F238E27FC236}">
                  <a16:creationId xmlns:a16="http://schemas.microsoft.com/office/drawing/2014/main" id="{BCCB94A3-679F-4853-BC9B-562FB5497E58}"/>
                </a:ext>
              </a:extLst>
            </p:cNvPr>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610;p79">
              <a:extLst>
                <a:ext uri="{FF2B5EF4-FFF2-40B4-BE49-F238E27FC236}">
                  <a16:creationId xmlns:a16="http://schemas.microsoft.com/office/drawing/2014/main" id="{70D54B3F-88A9-40E1-923F-B1B8EF586FBB}"/>
                </a:ext>
              </a:extLst>
            </p:cNvPr>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611;p79">
              <a:extLst>
                <a:ext uri="{FF2B5EF4-FFF2-40B4-BE49-F238E27FC236}">
                  <a16:creationId xmlns:a16="http://schemas.microsoft.com/office/drawing/2014/main" id="{A93C897B-6E3C-4D60-933B-AEF4CE600F7D}"/>
                </a:ext>
              </a:extLst>
            </p:cNvPr>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612;p79">
              <a:extLst>
                <a:ext uri="{FF2B5EF4-FFF2-40B4-BE49-F238E27FC236}">
                  <a16:creationId xmlns:a16="http://schemas.microsoft.com/office/drawing/2014/main" id="{D56EE2B5-691D-4D48-8D1B-16192918B703}"/>
                </a:ext>
              </a:extLst>
            </p:cNvPr>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74651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2" name="Google Shape;372;p33"/>
          <p:cNvSpPr txBox="1">
            <a:spLocks noGrp="1"/>
          </p:cNvSpPr>
          <p:nvPr>
            <p:ph type="subTitle" idx="2"/>
          </p:nvPr>
        </p:nvSpPr>
        <p:spPr>
          <a:xfrm>
            <a:off x="4467930" y="2826139"/>
            <a:ext cx="3686077" cy="1018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600" b="1" dirty="0">
                <a:solidFill>
                  <a:schemeClr val="accent6">
                    <a:lumMod val="50000"/>
                  </a:schemeClr>
                </a:solidFill>
              </a:rPr>
              <a:t>Mean Absolute Error (MAE)</a:t>
            </a:r>
          </a:p>
          <a:p>
            <a:pPr marL="457200" lvl="0" indent="-317500" algn="l" rtl="0">
              <a:spcBef>
                <a:spcPts val="0"/>
              </a:spcBef>
              <a:spcAft>
                <a:spcPts val="0"/>
              </a:spcAft>
              <a:buSzPts val="1400"/>
              <a:buChar char="●"/>
            </a:pPr>
            <a:r>
              <a:rPr lang="en-US" sz="1600" dirty="0">
                <a:solidFill>
                  <a:schemeClr val="accent6">
                    <a:lumMod val="50000"/>
                  </a:schemeClr>
                </a:solidFill>
              </a:rPr>
              <a:t>Mean Squared Error (MSE)</a:t>
            </a:r>
          </a:p>
          <a:p>
            <a:pPr marL="457200" lvl="0" indent="-317500" algn="l" rtl="0">
              <a:spcBef>
                <a:spcPts val="0"/>
              </a:spcBef>
              <a:spcAft>
                <a:spcPts val="0"/>
              </a:spcAft>
              <a:buSzPts val="1400"/>
              <a:buChar char="●"/>
            </a:pPr>
            <a:r>
              <a:rPr lang="en-US" sz="1600" dirty="0">
                <a:solidFill>
                  <a:schemeClr val="accent6">
                    <a:lumMod val="50000"/>
                  </a:schemeClr>
                </a:solidFill>
              </a:rPr>
              <a:t>Root Mean Squared Error (RMSE)</a:t>
            </a:r>
          </a:p>
          <a:p>
            <a:pPr marL="457200" lvl="0" indent="-317500" algn="l" rtl="0">
              <a:spcBef>
                <a:spcPts val="0"/>
              </a:spcBef>
              <a:spcAft>
                <a:spcPts val="0"/>
              </a:spcAft>
              <a:buSzPts val="1400"/>
              <a:buChar char="●"/>
            </a:pPr>
            <a:r>
              <a:rPr lang="en-US" sz="1600" dirty="0">
                <a:solidFill>
                  <a:schemeClr val="accent6">
                    <a:lumMod val="50000"/>
                  </a:schemeClr>
                </a:solidFill>
              </a:rPr>
              <a:t>R2 Score (R</a:t>
            </a:r>
            <a:r>
              <a:rPr lang="en-US" sz="1600" baseline="30000" dirty="0">
                <a:solidFill>
                  <a:schemeClr val="accent6">
                    <a:lumMod val="50000"/>
                  </a:schemeClr>
                </a:solidFill>
              </a:rPr>
              <a:t>2</a:t>
            </a:r>
            <a:r>
              <a:rPr lang="en-US" sz="1600" dirty="0">
                <a:solidFill>
                  <a:schemeClr val="accent6">
                    <a:lumMod val="50000"/>
                  </a:schemeClr>
                </a:solidFill>
              </a:rPr>
              <a:t>)</a:t>
            </a:r>
          </a:p>
          <a:p>
            <a:pPr marL="139700" lvl="0" indent="0" algn="l" rtl="0">
              <a:spcBef>
                <a:spcPts val="0"/>
              </a:spcBef>
              <a:spcAft>
                <a:spcPts val="0"/>
              </a:spcAft>
              <a:buSzPts val="1400"/>
            </a:pPr>
            <a:endParaRPr lang="en-US" sz="1600" dirty="0">
              <a:solidFill>
                <a:schemeClr val="accent6">
                  <a:lumMod val="50000"/>
                </a:schemeClr>
              </a:solidFill>
            </a:endParaRPr>
          </a:p>
          <a:p>
            <a:pPr marL="139700" lvl="0" indent="0" algn="l" rtl="0">
              <a:spcBef>
                <a:spcPts val="0"/>
              </a:spcBef>
              <a:spcAft>
                <a:spcPts val="0"/>
              </a:spcAft>
              <a:buSzPts val="1400"/>
            </a:pPr>
            <a:r>
              <a:rPr lang="en-US" sz="1600" dirty="0">
                <a:solidFill>
                  <a:schemeClr val="accent6">
                    <a:lumMod val="50000"/>
                  </a:schemeClr>
                </a:solidFill>
              </a:rPr>
              <a:t>to minimize error of price prediction</a:t>
            </a:r>
          </a:p>
        </p:txBody>
      </p:sp>
      <p:sp>
        <p:nvSpPr>
          <p:cNvPr id="373" name="Google Shape;373;p33"/>
          <p:cNvSpPr txBox="1">
            <a:spLocks noGrp="1"/>
          </p:cNvSpPr>
          <p:nvPr>
            <p:ph type="subTitle" idx="1"/>
          </p:nvPr>
        </p:nvSpPr>
        <p:spPr>
          <a:xfrm>
            <a:off x="4966530" y="2504986"/>
            <a:ext cx="2349000" cy="35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solidFill>
                  <a:schemeClr val="accent6">
                    <a:lumMod val="50000"/>
                  </a:schemeClr>
                </a:solidFill>
              </a:rPr>
              <a:t>Performance Measures</a:t>
            </a:r>
            <a:endParaRPr sz="2800" dirty="0">
              <a:solidFill>
                <a:schemeClr val="accent6">
                  <a:lumMod val="50000"/>
                </a:schemeClr>
              </a:solidFill>
            </a:endParaRPr>
          </a:p>
        </p:txBody>
      </p:sp>
      <p:sp>
        <p:nvSpPr>
          <p:cNvPr id="374" name="Google Shape;374;p33"/>
          <p:cNvSpPr txBox="1">
            <a:spLocks noGrp="1"/>
          </p:cNvSpPr>
          <p:nvPr>
            <p:ph type="subTitle" idx="3"/>
          </p:nvPr>
        </p:nvSpPr>
        <p:spPr>
          <a:xfrm>
            <a:off x="989057" y="2444510"/>
            <a:ext cx="2801149" cy="42857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solidFill>
                  <a:schemeClr val="accent6">
                    <a:lumMod val="50000"/>
                  </a:schemeClr>
                </a:solidFill>
              </a:rPr>
              <a:t>Machine Learning Technique</a:t>
            </a:r>
            <a:endParaRPr sz="2800" dirty="0">
              <a:solidFill>
                <a:schemeClr val="accent6">
                  <a:lumMod val="50000"/>
                </a:schemeClr>
              </a:solidFill>
            </a:endParaRPr>
          </a:p>
        </p:txBody>
      </p:sp>
      <p:sp>
        <p:nvSpPr>
          <p:cNvPr id="375" name="Google Shape;375;p33"/>
          <p:cNvSpPr txBox="1">
            <a:spLocks noGrp="1"/>
          </p:cNvSpPr>
          <p:nvPr>
            <p:ph type="subTitle" idx="4"/>
          </p:nvPr>
        </p:nvSpPr>
        <p:spPr>
          <a:xfrm>
            <a:off x="601792" y="2775047"/>
            <a:ext cx="3575680" cy="1018800"/>
          </a:xfrm>
          <a:prstGeom prst="rect">
            <a:avLst/>
          </a:prstGeom>
        </p:spPr>
        <p:txBody>
          <a:bodyPr spcFirstLastPara="1" wrap="square" lIns="91425" tIns="91425" rIns="91425" bIns="91425" anchor="t" anchorCtr="0">
            <a:noAutofit/>
          </a:bodyPr>
          <a:lstStyle/>
          <a:p>
            <a:pPr marL="139700" lvl="0" indent="0" rtl="0">
              <a:spcBef>
                <a:spcPts val="0"/>
              </a:spcBef>
              <a:spcAft>
                <a:spcPts val="0"/>
              </a:spcAft>
              <a:buSzPts val="1400"/>
            </a:pPr>
            <a:r>
              <a:rPr lang="en-US" sz="1600" b="1" dirty="0">
                <a:solidFill>
                  <a:schemeClr val="accent6">
                    <a:lumMod val="50000"/>
                  </a:schemeClr>
                </a:solidFill>
              </a:rPr>
              <a:t>Supervised learning (regression) </a:t>
            </a:r>
          </a:p>
          <a:p>
            <a:pPr marL="139700" lvl="0" indent="0" rtl="0">
              <a:spcBef>
                <a:spcPts val="0"/>
              </a:spcBef>
              <a:spcAft>
                <a:spcPts val="0"/>
              </a:spcAft>
              <a:buSzPts val="1400"/>
            </a:pPr>
            <a:endParaRPr lang="en-US" sz="1600" b="1" dirty="0">
              <a:solidFill>
                <a:schemeClr val="accent6">
                  <a:lumMod val="50000"/>
                </a:schemeClr>
              </a:solidFill>
            </a:endParaRPr>
          </a:p>
          <a:p>
            <a:pPr marL="139700" lvl="0" indent="0" rtl="0">
              <a:spcBef>
                <a:spcPts val="0"/>
              </a:spcBef>
              <a:spcAft>
                <a:spcPts val="0"/>
              </a:spcAft>
              <a:buSzPts val="1400"/>
            </a:pPr>
            <a:r>
              <a:rPr lang="en-US" sz="1600" dirty="0">
                <a:solidFill>
                  <a:schemeClr val="accent6">
                    <a:lumMod val="50000"/>
                  </a:schemeClr>
                </a:solidFill>
              </a:rPr>
              <a:t>to predict property price</a:t>
            </a:r>
          </a:p>
        </p:txBody>
      </p:sp>
      <p:sp>
        <p:nvSpPr>
          <p:cNvPr id="19" name="Google Shape;10345;p79">
            <a:extLst>
              <a:ext uri="{FF2B5EF4-FFF2-40B4-BE49-F238E27FC236}">
                <a16:creationId xmlns:a16="http://schemas.microsoft.com/office/drawing/2014/main" id="{19B8D952-DA0D-4DAD-9EB4-D79DD0C3F241}"/>
              </a:ext>
            </a:extLst>
          </p:cNvPr>
          <p:cNvSpPr/>
          <p:nvPr/>
        </p:nvSpPr>
        <p:spPr>
          <a:xfrm>
            <a:off x="2089323" y="1145876"/>
            <a:ext cx="793122" cy="793122"/>
          </a:xfrm>
          <a:custGeom>
            <a:avLst/>
            <a:gdLst/>
            <a:ahLst/>
            <a:cxnLst/>
            <a:rect l="l" t="t" r="r" b="b"/>
            <a:pathLst>
              <a:path w="11014" h="11014" extrusionOk="0">
                <a:moveTo>
                  <a:pt x="3739" y="358"/>
                </a:moveTo>
                <a:cubicBezTo>
                  <a:pt x="4048" y="358"/>
                  <a:pt x="4298" y="608"/>
                  <a:pt x="4298" y="917"/>
                </a:cubicBezTo>
                <a:cubicBezTo>
                  <a:pt x="4298" y="1131"/>
                  <a:pt x="4203" y="1310"/>
                  <a:pt x="4024" y="1405"/>
                </a:cubicBezTo>
                <a:cubicBezTo>
                  <a:pt x="3953" y="1441"/>
                  <a:pt x="3929" y="1501"/>
                  <a:pt x="3929" y="1560"/>
                </a:cubicBezTo>
                <a:lnTo>
                  <a:pt x="3929" y="1965"/>
                </a:lnTo>
                <a:cubicBezTo>
                  <a:pt x="3929" y="2048"/>
                  <a:pt x="4001" y="2143"/>
                  <a:pt x="4108" y="2143"/>
                </a:cubicBezTo>
                <a:lnTo>
                  <a:pt x="5334" y="2143"/>
                </a:lnTo>
                <a:lnTo>
                  <a:pt x="5334" y="3358"/>
                </a:lnTo>
                <a:cubicBezTo>
                  <a:pt x="5334" y="3453"/>
                  <a:pt x="5406" y="3536"/>
                  <a:pt x="5513" y="3536"/>
                </a:cubicBezTo>
                <a:lnTo>
                  <a:pt x="5906" y="3536"/>
                </a:lnTo>
                <a:cubicBezTo>
                  <a:pt x="5965" y="3536"/>
                  <a:pt x="6025" y="3513"/>
                  <a:pt x="6060" y="3453"/>
                </a:cubicBezTo>
                <a:cubicBezTo>
                  <a:pt x="6168" y="3275"/>
                  <a:pt x="6358" y="3167"/>
                  <a:pt x="6549" y="3167"/>
                </a:cubicBezTo>
                <a:cubicBezTo>
                  <a:pt x="6858" y="3167"/>
                  <a:pt x="7120" y="3417"/>
                  <a:pt x="7120" y="3727"/>
                </a:cubicBezTo>
                <a:cubicBezTo>
                  <a:pt x="7120" y="4048"/>
                  <a:pt x="6858" y="4298"/>
                  <a:pt x="6549" y="4298"/>
                </a:cubicBezTo>
                <a:cubicBezTo>
                  <a:pt x="6346" y="4298"/>
                  <a:pt x="6168" y="4191"/>
                  <a:pt x="6060" y="4013"/>
                </a:cubicBezTo>
                <a:cubicBezTo>
                  <a:pt x="6025" y="3953"/>
                  <a:pt x="5965" y="3929"/>
                  <a:pt x="5906" y="3929"/>
                </a:cubicBezTo>
                <a:lnTo>
                  <a:pt x="5513" y="3929"/>
                </a:lnTo>
                <a:cubicBezTo>
                  <a:pt x="5417" y="3929"/>
                  <a:pt x="5334" y="4001"/>
                  <a:pt x="5334" y="4108"/>
                </a:cubicBezTo>
                <a:lnTo>
                  <a:pt x="5334" y="5322"/>
                </a:lnTo>
                <a:lnTo>
                  <a:pt x="4286" y="5322"/>
                </a:lnTo>
                <a:lnTo>
                  <a:pt x="4286" y="5191"/>
                </a:lnTo>
                <a:cubicBezTo>
                  <a:pt x="4513" y="5013"/>
                  <a:pt x="4655" y="4739"/>
                  <a:pt x="4655" y="4465"/>
                </a:cubicBezTo>
                <a:cubicBezTo>
                  <a:pt x="4655" y="3953"/>
                  <a:pt x="4239" y="3536"/>
                  <a:pt x="3739" y="3536"/>
                </a:cubicBezTo>
                <a:cubicBezTo>
                  <a:pt x="3227" y="3536"/>
                  <a:pt x="2810" y="3953"/>
                  <a:pt x="2810" y="4465"/>
                </a:cubicBezTo>
                <a:cubicBezTo>
                  <a:pt x="2810" y="4739"/>
                  <a:pt x="2953" y="5025"/>
                  <a:pt x="3191" y="5191"/>
                </a:cubicBezTo>
                <a:lnTo>
                  <a:pt x="3191" y="5322"/>
                </a:lnTo>
                <a:lnTo>
                  <a:pt x="2143" y="5322"/>
                </a:lnTo>
                <a:lnTo>
                  <a:pt x="2143" y="2143"/>
                </a:lnTo>
                <a:lnTo>
                  <a:pt x="3370" y="2143"/>
                </a:lnTo>
                <a:cubicBezTo>
                  <a:pt x="3453" y="2143"/>
                  <a:pt x="3548" y="2060"/>
                  <a:pt x="3548" y="1965"/>
                </a:cubicBezTo>
                <a:lnTo>
                  <a:pt x="3548" y="1560"/>
                </a:lnTo>
                <a:cubicBezTo>
                  <a:pt x="3548" y="1501"/>
                  <a:pt x="3512" y="1441"/>
                  <a:pt x="3453" y="1405"/>
                </a:cubicBezTo>
                <a:cubicBezTo>
                  <a:pt x="3274" y="1298"/>
                  <a:pt x="3167" y="1108"/>
                  <a:pt x="3167" y="917"/>
                </a:cubicBezTo>
                <a:cubicBezTo>
                  <a:pt x="3167" y="608"/>
                  <a:pt x="3429" y="358"/>
                  <a:pt x="3739" y="358"/>
                </a:cubicBezTo>
                <a:close/>
                <a:moveTo>
                  <a:pt x="8870" y="5644"/>
                </a:moveTo>
                <a:lnTo>
                  <a:pt x="8870" y="7632"/>
                </a:lnTo>
                <a:lnTo>
                  <a:pt x="8870" y="7858"/>
                </a:lnTo>
                <a:lnTo>
                  <a:pt x="8870" y="8870"/>
                </a:lnTo>
                <a:lnTo>
                  <a:pt x="7656" y="8870"/>
                </a:lnTo>
                <a:cubicBezTo>
                  <a:pt x="7561" y="8870"/>
                  <a:pt x="7477" y="8942"/>
                  <a:pt x="7477" y="9049"/>
                </a:cubicBezTo>
                <a:lnTo>
                  <a:pt x="7477" y="9442"/>
                </a:lnTo>
                <a:cubicBezTo>
                  <a:pt x="7477" y="9502"/>
                  <a:pt x="7501" y="9561"/>
                  <a:pt x="7561" y="9597"/>
                </a:cubicBezTo>
                <a:cubicBezTo>
                  <a:pt x="7739" y="9704"/>
                  <a:pt x="7846" y="9894"/>
                  <a:pt x="7846" y="10085"/>
                </a:cubicBezTo>
                <a:cubicBezTo>
                  <a:pt x="7846" y="10394"/>
                  <a:pt x="7596" y="10656"/>
                  <a:pt x="7275" y="10656"/>
                </a:cubicBezTo>
                <a:cubicBezTo>
                  <a:pt x="6965" y="10656"/>
                  <a:pt x="6715" y="10394"/>
                  <a:pt x="6715" y="10085"/>
                </a:cubicBezTo>
                <a:cubicBezTo>
                  <a:pt x="6715" y="9883"/>
                  <a:pt x="6822" y="9704"/>
                  <a:pt x="7001" y="9597"/>
                </a:cubicBezTo>
                <a:cubicBezTo>
                  <a:pt x="7061" y="9561"/>
                  <a:pt x="7084" y="9502"/>
                  <a:pt x="7084" y="9442"/>
                </a:cubicBezTo>
                <a:lnTo>
                  <a:pt x="7084" y="9049"/>
                </a:lnTo>
                <a:cubicBezTo>
                  <a:pt x="7084" y="8954"/>
                  <a:pt x="7013" y="8870"/>
                  <a:pt x="6906" y="8870"/>
                </a:cubicBezTo>
                <a:lnTo>
                  <a:pt x="5691" y="8870"/>
                </a:lnTo>
                <a:lnTo>
                  <a:pt x="5691" y="7644"/>
                </a:lnTo>
                <a:cubicBezTo>
                  <a:pt x="5691" y="7549"/>
                  <a:pt x="5608" y="7466"/>
                  <a:pt x="5513" y="7466"/>
                </a:cubicBezTo>
                <a:lnTo>
                  <a:pt x="5108" y="7466"/>
                </a:lnTo>
                <a:cubicBezTo>
                  <a:pt x="5048" y="7466"/>
                  <a:pt x="4989" y="7489"/>
                  <a:pt x="4953" y="7549"/>
                </a:cubicBezTo>
                <a:cubicBezTo>
                  <a:pt x="4846" y="7739"/>
                  <a:pt x="4655" y="7835"/>
                  <a:pt x="4465" y="7835"/>
                </a:cubicBezTo>
                <a:cubicBezTo>
                  <a:pt x="4155" y="7835"/>
                  <a:pt x="3905" y="7585"/>
                  <a:pt x="3905" y="7251"/>
                </a:cubicBezTo>
                <a:cubicBezTo>
                  <a:pt x="3905" y="6942"/>
                  <a:pt x="4155" y="6680"/>
                  <a:pt x="4465" y="6680"/>
                </a:cubicBezTo>
                <a:cubicBezTo>
                  <a:pt x="4679" y="6680"/>
                  <a:pt x="4846" y="6787"/>
                  <a:pt x="4953" y="6954"/>
                </a:cubicBezTo>
                <a:cubicBezTo>
                  <a:pt x="4989" y="7013"/>
                  <a:pt x="5048" y="7049"/>
                  <a:pt x="5108" y="7049"/>
                </a:cubicBezTo>
                <a:lnTo>
                  <a:pt x="5513" y="7049"/>
                </a:lnTo>
                <a:cubicBezTo>
                  <a:pt x="5596" y="7049"/>
                  <a:pt x="5691" y="6977"/>
                  <a:pt x="5691" y="6870"/>
                </a:cubicBezTo>
                <a:lnTo>
                  <a:pt x="5691" y="5644"/>
                </a:lnTo>
                <a:lnTo>
                  <a:pt x="6727" y="5644"/>
                </a:lnTo>
                <a:lnTo>
                  <a:pt x="6727" y="5787"/>
                </a:lnTo>
                <a:cubicBezTo>
                  <a:pt x="6501" y="5965"/>
                  <a:pt x="6358" y="6227"/>
                  <a:pt x="6358" y="6513"/>
                </a:cubicBezTo>
                <a:cubicBezTo>
                  <a:pt x="6358" y="7013"/>
                  <a:pt x="6775" y="7430"/>
                  <a:pt x="7275" y="7430"/>
                </a:cubicBezTo>
                <a:cubicBezTo>
                  <a:pt x="7787" y="7430"/>
                  <a:pt x="8204" y="7013"/>
                  <a:pt x="8204" y="6513"/>
                </a:cubicBezTo>
                <a:cubicBezTo>
                  <a:pt x="8204" y="6227"/>
                  <a:pt x="8073" y="5942"/>
                  <a:pt x="7834" y="5787"/>
                </a:cubicBezTo>
                <a:lnTo>
                  <a:pt x="7834" y="5644"/>
                </a:lnTo>
                <a:close/>
                <a:moveTo>
                  <a:pt x="3739" y="0"/>
                </a:moveTo>
                <a:cubicBezTo>
                  <a:pt x="3227" y="0"/>
                  <a:pt x="2810" y="405"/>
                  <a:pt x="2810" y="917"/>
                </a:cubicBezTo>
                <a:cubicBezTo>
                  <a:pt x="2810" y="1203"/>
                  <a:pt x="2941" y="1489"/>
                  <a:pt x="3179" y="1643"/>
                </a:cubicBezTo>
                <a:lnTo>
                  <a:pt x="3179" y="1786"/>
                </a:lnTo>
                <a:lnTo>
                  <a:pt x="1965" y="1786"/>
                </a:lnTo>
                <a:cubicBezTo>
                  <a:pt x="1869" y="1786"/>
                  <a:pt x="1786" y="1858"/>
                  <a:pt x="1786" y="1965"/>
                </a:cubicBezTo>
                <a:lnTo>
                  <a:pt x="1786" y="5501"/>
                </a:lnTo>
                <a:lnTo>
                  <a:pt x="1786" y="6727"/>
                </a:lnTo>
                <a:lnTo>
                  <a:pt x="1655" y="6727"/>
                </a:lnTo>
                <a:cubicBezTo>
                  <a:pt x="1476" y="6501"/>
                  <a:pt x="1203" y="6346"/>
                  <a:pt x="917" y="6346"/>
                </a:cubicBezTo>
                <a:cubicBezTo>
                  <a:pt x="417" y="6346"/>
                  <a:pt x="0" y="6763"/>
                  <a:pt x="0" y="7275"/>
                </a:cubicBezTo>
                <a:cubicBezTo>
                  <a:pt x="0" y="7775"/>
                  <a:pt x="417" y="8192"/>
                  <a:pt x="917" y="8192"/>
                </a:cubicBezTo>
                <a:cubicBezTo>
                  <a:pt x="1203" y="8192"/>
                  <a:pt x="1488" y="8061"/>
                  <a:pt x="1655" y="7823"/>
                </a:cubicBezTo>
                <a:lnTo>
                  <a:pt x="1786" y="7823"/>
                </a:lnTo>
                <a:lnTo>
                  <a:pt x="1786" y="9049"/>
                </a:lnTo>
                <a:cubicBezTo>
                  <a:pt x="1786" y="9132"/>
                  <a:pt x="1857" y="9228"/>
                  <a:pt x="1965" y="9228"/>
                </a:cubicBezTo>
                <a:lnTo>
                  <a:pt x="2584" y="9228"/>
                </a:lnTo>
                <a:cubicBezTo>
                  <a:pt x="2679" y="9228"/>
                  <a:pt x="2762" y="9144"/>
                  <a:pt x="2762" y="9049"/>
                </a:cubicBezTo>
                <a:cubicBezTo>
                  <a:pt x="2762" y="8942"/>
                  <a:pt x="2691" y="8870"/>
                  <a:pt x="2584" y="8870"/>
                </a:cubicBezTo>
                <a:lnTo>
                  <a:pt x="2143" y="8870"/>
                </a:lnTo>
                <a:lnTo>
                  <a:pt x="2143" y="7644"/>
                </a:lnTo>
                <a:cubicBezTo>
                  <a:pt x="2143" y="7561"/>
                  <a:pt x="2072" y="7466"/>
                  <a:pt x="1965" y="7466"/>
                </a:cubicBezTo>
                <a:lnTo>
                  <a:pt x="1560" y="7466"/>
                </a:lnTo>
                <a:cubicBezTo>
                  <a:pt x="1500" y="7466"/>
                  <a:pt x="1441" y="7501"/>
                  <a:pt x="1417" y="7561"/>
                </a:cubicBezTo>
                <a:cubicBezTo>
                  <a:pt x="1310" y="7739"/>
                  <a:pt x="1119" y="7835"/>
                  <a:pt x="917" y="7835"/>
                </a:cubicBezTo>
                <a:cubicBezTo>
                  <a:pt x="607" y="7835"/>
                  <a:pt x="357" y="7585"/>
                  <a:pt x="357" y="7275"/>
                </a:cubicBezTo>
                <a:cubicBezTo>
                  <a:pt x="357" y="6965"/>
                  <a:pt x="607" y="6704"/>
                  <a:pt x="917" y="6704"/>
                </a:cubicBezTo>
                <a:cubicBezTo>
                  <a:pt x="1131" y="6704"/>
                  <a:pt x="1310" y="6811"/>
                  <a:pt x="1417" y="6989"/>
                </a:cubicBezTo>
                <a:cubicBezTo>
                  <a:pt x="1441" y="7049"/>
                  <a:pt x="1500" y="7085"/>
                  <a:pt x="1560" y="7085"/>
                </a:cubicBezTo>
                <a:lnTo>
                  <a:pt x="1965" y="7085"/>
                </a:lnTo>
                <a:cubicBezTo>
                  <a:pt x="2048" y="7085"/>
                  <a:pt x="2143" y="7001"/>
                  <a:pt x="2143" y="6906"/>
                </a:cubicBezTo>
                <a:lnTo>
                  <a:pt x="2143" y="5680"/>
                </a:lnTo>
                <a:lnTo>
                  <a:pt x="3358" y="5680"/>
                </a:lnTo>
                <a:cubicBezTo>
                  <a:pt x="3453" y="5680"/>
                  <a:pt x="3536" y="5608"/>
                  <a:pt x="3536" y="5501"/>
                </a:cubicBezTo>
                <a:lnTo>
                  <a:pt x="3536" y="5096"/>
                </a:lnTo>
                <a:cubicBezTo>
                  <a:pt x="3536" y="5037"/>
                  <a:pt x="3512" y="4977"/>
                  <a:pt x="3453" y="4953"/>
                </a:cubicBezTo>
                <a:cubicBezTo>
                  <a:pt x="3274" y="4846"/>
                  <a:pt x="3167" y="4656"/>
                  <a:pt x="3167" y="4465"/>
                </a:cubicBezTo>
                <a:cubicBezTo>
                  <a:pt x="3167" y="4144"/>
                  <a:pt x="3417" y="3894"/>
                  <a:pt x="3739" y="3894"/>
                </a:cubicBezTo>
                <a:cubicBezTo>
                  <a:pt x="4048" y="3894"/>
                  <a:pt x="4298" y="4144"/>
                  <a:pt x="4298" y="4465"/>
                </a:cubicBezTo>
                <a:cubicBezTo>
                  <a:pt x="4298" y="4668"/>
                  <a:pt x="4191" y="4846"/>
                  <a:pt x="4013" y="4953"/>
                </a:cubicBezTo>
                <a:cubicBezTo>
                  <a:pt x="3953" y="4977"/>
                  <a:pt x="3929" y="5037"/>
                  <a:pt x="3929" y="5096"/>
                </a:cubicBezTo>
                <a:lnTo>
                  <a:pt x="3929" y="5501"/>
                </a:lnTo>
                <a:cubicBezTo>
                  <a:pt x="3929" y="5596"/>
                  <a:pt x="4001" y="5680"/>
                  <a:pt x="4108" y="5680"/>
                </a:cubicBezTo>
                <a:lnTo>
                  <a:pt x="5322" y="5680"/>
                </a:lnTo>
                <a:lnTo>
                  <a:pt x="5322" y="6727"/>
                </a:lnTo>
                <a:lnTo>
                  <a:pt x="5191" y="6727"/>
                </a:lnTo>
                <a:cubicBezTo>
                  <a:pt x="5013" y="6501"/>
                  <a:pt x="4751" y="6346"/>
                  <a:pt x="4465" y="6346"/>
                </a:cubicBezTo>
                <a:cubicBezTo>
                  <a:pt x="3953" y="6346"/>
                  <a:pt x="3536" y="6763"/>
                  <a:pt x="3536" y="7275"/>
                </a:cubicBezTo>
                <a:cubicBezTo>
                  <a:pt x="3536" y="7775"/>
                  <a:pt x="3953" y="8192"/>
                  <a:pt x="4465" y="8192"/>
                </a:cubicBezTo>
                <a:cubicBezTo>
                  <a:pt x="4751" y="8192"/>
                  <a:pt x="5025" y="8061"/>
                  <a:pt x="5191" y="7823"/>
                </a:cubicBezTo>
                <a:lnTo>
                  <a:pt x="5322" y="7823"/>
                </a:lnTo>
                <a:lnTo>
                  <a:pt x="5322" y="8870"/>
                </a:lnTo>
                <a:lnTo>
                  <a:pt x="3120" y="8870"/>
                </a:lnTo>
                <a:cubicBezTo>
                  <a:pt x="3036" y="8870"/>
                  <a:pt x="2941" y="8942"/>
                  <a:pt x="2941" y="9049"/>
                </a:cubicBezTo>
                <a:cubicBezTo>
                  <a:pt x="2941" y="9144"/>
                  <a:pt x="3024" y="9228"/>
                  <a:pt x="3120" y="9228"/>
                </a:cubicBezTo>
                <a:lnTo>
                  <a:pt x="6727" y="9228"/>
                </a:lnTo>
                <a:lnTo>
                  <a:pt x="6727" y="9359"/>
                </a:lnTo>
                <a:cubicBezTo>
                  <a:pt x="6501" y="9537"/>
                  <a:pt x="6358" y="9799"/>
                  <a:pt x="6358" y="10085"/>
                </a:cubicBezTo>
                <a:cubicBezTo>
                  <a:pt x="6358" y="10597"/>
                  <a:pt x="6775" y="11014"/>
                  <a:pt x="7275" y="11014"/>
                </a:cubicBezTo>
                <a:cubicBezTo>
                  <a:pt x="7787" y="11014"/>
                  <a:pt x="8204" y="10597"/>
                  <a:pt x="8204" y="10085"/>
                </a:cubicBezTo>
                <a:cubicBezTo>
                  <a:pt x="8204" y="9799"/>
                  <a:pt x="8061" y="9525"/>
                  <a:pt x="7823" y="9359"/>
                </a:cubicBezTo>
                <a:lnTo>
                  <a:pt x="7823" y="9228"/>
                </a:lnTo>
                <a:lnTo>
                  <a:pt x="9049" y="9228"/>
                </a:lnTo>
                <a:cubicBezTo>
                  <a:pt x="9132" y="9228"/>
                  <a:pt x="9227" y="9144"/>
                  <a:pt x="9227" y="9049"/>
                </a:cubicBezTo>
                <a:lnTo>
                  <a:pt x="9227" y="7858"/>
                </a:lnTo>
                <a:lnTo>
                  <a:pt x="9227" y="7632"/>
                </a:lnTo>
                <a:lnTo>
                  <a:pt x="9227" y="5501"/>
                </a:lnTo>
                <a:lnTo>
                  <a:pt x="9227" y="4287"/>
                </a:lnTo>
                <a:lnTo>
                  <a:pt x="9358" y="4287"/>
                </a:lnTo>
                <a:cubicBezTo>
                  <a:pt x="9537" y="4501"/>
                  <a:pt x="9811" y="4656"/>
                  <a:pt x="10097" y="4656"/>
                </a:cubicBezTo>
                <a:cubicBezTo>
                  <a:pt x="10597" y="4656"/>
                  <a:pt x="11013" y="4239"/>
                  <a:pt x="11013" y="3727"/>
                </a:cubicBezTo>
                <a:cubicBezTo>
                  <a:pt x="11013" y="3227"/>
                  <a:pt x="10597" y="2810"/>
                  <a:pt x="10097" y="2810"/>
                </a:cubicBezTo>
                <a:cubicBezTo>
                  <a:pt x="9811" y="2810"/>
                  <a:pt x="9525" y="2941"/>
                  <a:pt x="9358" y="3179"/>
                </a:cubicBezTo>
                <a:lnTo>
                  <a:pt x="9227" y="3179"/>
                </a:lnTo>
                <a:lnTo>
                  <a:pt x="9227" y="1965"/>
                </a:lnTo>
                <a:cubicBezTo>
                  <a:pt x="9227" y="1870"/>
                  <a:pt x="9156" y="1786"/>
                  <a:pt x="9049" y="1786"/>
                </a:cubicBezTo>
                <a:lnTo>
                  <a:pt x="8465" y="1786"/>
                </a:lnTo>
                <a:cubicBezTo>
                  <a:pt x="8382" y="1786"/>
                  <a:pt x="8287" y="1858"/>
                  <a:pt x="8287" y="1965"/>
                </a:cubicBezTo>
                <a:cubicBezTo>
                  <a:pt x="8287" y="2048"/>
                  <a:pt x="8358" y="2143"/>
                  <a:pt x="8465" y="2143"/>
                </a:cubicBezTo>
                <a:lnTo>
                  <a:pt x="8870" y="2143"/>
                </a:lnTo>
                <a:lnTo>
                  <a:pt x="8870" y="3358"/>
                </a:lnTo>
                <a:cubicBezTo>
                  <a:pt x="8870" y="3453"/>
                  <a:pt x="8942" y="3536"/>
                  <a:pt x="9049" y="3536"/>
                </a:cubicBezTo>
                <a:lnTo>
                  <a:pt x="9454" y="3536"/>
                </a:lnTo>
                <a:cubicBezTo>
                  <a:pt x="9513" y="3536"/>
                  <a:pt x="9573" y="3513"/>
                  <a:pt x="9597" y="3453"/>
                </a:cubicBezTo>
                <a:cubicBezTo>
                  <a:pt x="9704" y="3275"/>
                  <a:pt x="9894" y="3167"/>
                  <a:pt x="10085" y="3167"/>
                </a:cubicBezTo>
                <a:cubicBezTo>
                  <a:pt x="10406" y="3167"/>
                  <a:pt x="10656" y="3417"/>
                  <a:pt x="10656" y="3727"/>
                </a:cubicBezTo>
                <a:cubicBezTo>
                  <a:pt x="10656" y="4048"/>
                  <a:pt x="10406" y="4298"/>
                  <a:pt x="10085" y="4298"/>
                </a:cubicBezTo>
                <a:cubicBezTo>
                  <a:pt x="9882" y="4298"/>
                  <a:pt x="9704" y="4191"/>
                  <a:pt x="9597" y="4013"/>
                </a:cubicBezTo>
                <a:cubicBezTo>
                  <a:pt x="9573" y="3953"/>
                  <a:pt x="9513" y="3929"/>
                  <a:pt x="9454" y="3929"/>
                </a:cubicBezTo>
                <a:lnTo>
                  <a:pt x="9049" y="3929"/>
                </a:lnTo>
                <a:cubicBezTo>
                  <a:pt x="8966" y="3929"/>
                  <a:pt x="8870" y="4001"/>
                  <a:pt x="8870" y="4108"/>
                </a:cubicBezTo>
                <a:lnTo>
                  <a:pt x="8870" y="5322"/>
                </a:lnTo>
                <a:lnTo>
                  <a:pt x="7644" y="5322"/>
                </a:lnTo>
                <a:cubicBezTo>
                  <a:pt x="7561" y="5322"/>
                  <a:pt x="7465" y="5394"/>
                  <a:pt x="7465" y="5501"/>
                </a:cubicBezTo>
                <a:lnTo>
                  <a:pt x="7465" y="5906"/>
                </a:lnTo>
                <a:cubicBezTo>
                  <a:pt x="7465" y="5965"/>
                  <a:pt x="7501" y="6025"/>
                  <a:pt x="7561" y="6049"/>
                </a:cubicBezTo>
                <a:cubicBezTo>
                  <a:pt x="7739" y="6156"/>
                  <a:pt x="7846" y="6346"/>
                  <a:pt x="7846" y="6549"/>
                </a:cubicBezTo>
                <a:cubicBezTo>
                  <a:pt x="7846" y="6858"/>
                  <a:pt x="7584" y="7108"/>
                  <a:pt x="7275" y="7108"/>
                </a:cubicBezTo>
                <a:cubicBezTo>
                  <a:pt x="6965" y="7108"/>
                  <a:pt x="6715" y="6858"/>
                  <a:pt x="6715" y="6549"/>
                </a:cubicBezTo>
                <a:cubicBezTo>
                  <a:pt x="6715" y="6334"/>
                  <a:pt x="6810" y="6156"/>
                  <a:pt x="7001" y="6049"/>
                </a:cubicBezTo>
                <a:cubicBezTo>
                  <a:pt x="7061" y="6025"/>
                  <a:pt x="7084" y="5965"/>
                  <a:pt x="7084" y="5906"/>
                </a:cubicBezTo>
                <a:lnTo>
                  <a:pt x="7084" y="5501"/>
                </a:lnTo>
                <a:cubicBezTo>
                  <a:pt x="7084" y="5418"/>
                  <a:pt x="7013" y="5322"/>
                  <a:pt x="6906" y="5322"/>
                </a:cubicBezTo>
                <a:lnTo>
                  <a:pt x="5679" y="5322"/>
                </a:lnTo>
                <a:lnTo>
                  <a:pt x="5679" y="4287"/>
                </a:lnTo>
                <a:lnTo>
                  <a:pt x="5822" y="4287"/>
                </a:lnTo>
                <a:cubicBezTo>
                  <a:pt x="6001" y="4501"/>
                  <a:pt x="6263" y="4656"/>
                  <a:pt x="6549" y="4656"/>
                </a:cubicBezTo>
                <a:cubicBezTo>
                  <a:pt x="7061" y="4656"/>
                  <a:pt x="7477" y="4239"/>
                  <a:pt x="7477" y="3727"/>
                </a:cubicBezTo>
                <a:cubicBezTo>
                  <a:pt x="7477" y="3227"/>
                  <a:pt x="7061" y="2810"/>
                  <a:pt x="6549" y="2810"/>
                </a:cubicBezTo>
                <a:cubicBezTo>
                  <a:pt x="6263" y="2810"/>
                  <a:pt x="5989" y="2941"/>
                  <a:pt x="5822" y="3179"/>
                </a:cubicBezTo>
                <a:lnTo>
                  <a:pt x="5679" y="3179"/>
                </a:lnTo>
                <a:lnTo>
                  <a:pt x="5679" y="2143"/>
                </a:lnTo>
                <a:lnTo>
                  <a:pt x="7882" y="2143"/>
                </a:lnTo>
                <a:cubicBezTo>
                  <a:pt x="7977" y="2143"/>
                  <a:pt x="8061" y="2060"/>
                  <a:pt x="8061" y="1965"/>
                </a:cubicBezTo>
                <a:cubicBezTo>
                  <a:pt x="8061" y="1870"/>
                  <a:pt x="7989" y="1786"/>
                  <a:pt x="7882" y="1786"/>
                </a:cubicBezTo>
                <a:lnTo>
                  <a:pt x="4286" y="1786"/>
                </a:lnTo>
                <a:lnTo>
                  <a:pt x="4286" y="1643"/>
                </a:lnTo>
                <a:cubicBezTo>
                  <a:pt x="4513" y="1465"/>
                  <a:pt x="4655" y="1203"/>
                  <a:pt x="4655" y="917"/>
                </a:cubicBezTo>
                <a:cubicBezTo>
                  <a:pt x="4655" y="417"/>
                  <a:pt x="4239" y="0"/>
                  <a:pt x="3739" y="0"/>
                </a:cubicBezTo>
                <a:close/>
              </a:path>
            </a:pathLst>
          </a:custGeom>
          <a:solidFill>
            <a:srgbClr val="DCA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 name="Google Shape;10319;p79">
            <a:extLst>
              <a:ext uri="{FF2B5EF4-FFF2-40B4-BE49-F238E27FC236}">
                <a16:creationId xmlns:a16="http://schemas.microsoft.com/office/drawing/2014/main" id="{1282C2B6-583A-441B-9ED3-924CF07667E3}"/>
              </a:ext>
            </a:extLst>
          </p:cNvPr>
          <p:cNvGrpSpPr/>
          <p:nvPr/>
        </p:nvGrpSpPr>
        <p:grpSpPr>
          <a:xfrm>
            <a:off x="5744469" y="1158008"/>
            <a:ext cx="793121" cy="797340"/>
            <a:chOff x="3095745" y="3805393"/>
            <a:chExt cx="352840" cy="354717"/>
          </a:xfrm>
          <a:solidFill>
            <a:srgbClr val="DCAE52"/>
          </a:solidFill>
        </p:grpSpPr>
        <p:sp>
          <p:nvSpPr>
            <p:cNvPr id="21" name="Google Shape;10320;p79">
              <a:extLst>
                <a:ext uri="{FF2B5EF4-FFF2-40B4-BE49-F238E27FC236}">
                  <a16:creationId xmlns:a16="http://schemas.microsoft.com/office/drawing/2014/main" id="{C61EC932-723B-4411-B6D9-6704B1E5E5C3}"/>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21;p79">
              <a:extLst>
                <a:ext uri="{FF2B5EF4-FFF2-40B4-BE49-F238E27FC236}">
                  <a16:creationId xmlns:a16="http://schemas.microsoft.com/office/drawing/2014/main" id="{C3A727F8-FCE4-4EA9-A479-139C9B5E40B1}"/>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22;p79">
              <a:extLst>
                <a:ext uri="{FF2B5EF4-FFF2-40B4-BE49-F238E27FC236}">
                  <a16:creationId xmlns:a16="http://schemas.microsoft.com/office/drawing/2014/main" id="{AD6826F8-ECDE-4BF2-B844-A460ACDA6374}"/>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323;p79">
              <a:extLst>
                <a:ext uri="{FF2B5EF4-FFF2-40B4-BE49-F238E27FC236}">
                  <a16:creationId xmlns:a16="http://schemas.microsoft.com/office/drawing/2014/main" id="{B26A831E-3FA4-47D3-B4E9-FA63629831A5}"/>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324;p79">
              <a:extLst>
                <a:ext uri="{FF2B5EF4-FFF2-40B4-BE49-F238E27FC236}">
                  <a16:creationId xmlns:a16="http://schemas.microsoft.com/office/drawing/2014/main" id="{A9D98CB3-F5A0-4B20-82F4-86AC4265D581}"/>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325;p79">
              <a:extLst>
                <a:ext uri="{FF2B5EF4-FFF2-40B4-BE49-F238E27FC236}">
                  <a16:creationId xmlns:a16="http://schemas.microsoft.com/office/drawing/2014/main" id="{4594974D-70E1-4F13-80B4-72F89E631A30}"/>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itle 2">
            <a:extLst>
              <a:ext uri="{FF2B5EF4-FFF2-40B4-BE49-F238E27FC236}">
                <a16:creationId xmlns:a16="http://schemas.microsoft.com/office/drawing/2014/main" id="{D8D1B361-2608-5943-AA87-BEFBBAD73503}"/>
              </a:ext>
            </a:extLst>
          </p:cNvPr>
          <p:cNvSpPr>
            <a:spLocks noGrp="1"/>
          </p:cNvSpPr>
          <p:nvPr>
            <p:ph type="title"/>
          </p:nvPr>
        </p:nvSpPr>
        <p:spPr>
          <a:xfrm>
            <a:off x="1996975" y="539500"/>
            <a:ext cx="5150100" cy="431400"/>
          </a:xfrm>
        </p:spPr>
        <p:txBody>
          <a:bodyPr/>
          <a:lstStyle/>
          <a:p>
            <a:r>
              <a:rPr lang="en-US" b="1" dirty="0">
                <a:solidFill>
                  <a:schemeClr val="accent6">
                    <a:lumMod val="50000"/>
                  </a:schemeClr>
                </a:solidFill>
              </a:rPr>
              <a:t>Analytic Approach</a:t>
            </a:r>
          </a:p>
        </p:txBody>
      </p:sp>
    </p:spTree>
    <p:extLst>
      <p:ext uri="{BB962C8B-B14F-4D97-AF65-F5344CB8AC3E}">
        <p14:creationId xmlns:p14="http://schemas.microsoft.com/office/powerpoint/2010/main" val="3991258841"/>
      </p:ext>
    </p:extLst>
  </p:cSld>
  <p:clrMapOvr>
    <a:masterClrMapping/>
  </p:clrMapOvr>
</p:sld>
</file>

<file path=ppt/theme/theme1.xml><?xml version="1.0" encoding="utf-8"?>
<a:theme xmlns:a="http://schemas.openxmlformats.org/drawingml/2006/main" name="Custal Project Proposal by Slidesgo">
  <a:themeElements>
    <a:clrScheme name="Simple Light">
      <a:dk1>
        <a:srgbClr val="000000"/>
      </a:dk1>
      <a:lt1>
        <a:srgbClr val="FFFFFF"/>
      </a:lt1>
      <a:dk2>
        <a:srgbClr val="595959"/>
      </a:dk2>
      <a:lt2>
        <a:srgbClr val="EEEEEE"/>
      </a:lt2>
      <a:accent1>
        <a:srgbClr val="292C35"/>
      </a:accent1>
      <a:accent2>
        <a:srgbClr val="475972"/>
      </a:accent2>
      <a:accent3>
        <a:srgbClr val="E9E2C9"/>
      </a:accent3>
      <a:accent4>
        <a:srgbClr val="FFDD6B"/>
      </a:accent4>
      <a:accent5>
        <a:srgbClr val="DCAE52"/>
      </a:accent5>
      <a:accent6>
        <a:srgbClr val="AF7132"/>
      </a:accent6>
      <a:hlink>
        <a:srgbClr val="DCAE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5207</TotalTime>
  <Words>2254</Words>
  <Application>Microsoft Macintosh PowerPoint</Application>
  <PresentationFormat>On-screen Show (16:9)</PresentationFormat>
  <Paragraphs>388</Paragraphs>
  <Slides>53</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Montserrat</vt:lpstr>
      <vt:lpstr>Roboto Condensed</vt:lpstr>
      <vt:lpstr>Arial</vt:lpstr>
      <vt:lpstr>Abel</vt:lpstr>
      <vt:lpstr>Livvic</vt:lpstr>
      <vt:lpstr>Rubik</vt:lpstr>
      <vt:lpstr>Custal Project Proposal by Slidesgo</vt:lpstr>
      <vt:lpstr>Purwadhika JCDSAH Final Project</vt:lpstr>
      <vt:lpstr>Matplotlib Team</vt:lpstr>
      <vt:lpstr>Table of Contents</vt:lpstr>
      <vt:lpstr>Business Understanding</vt:lpstr>
      <vt:lpstr>Background</vt:lpstr>
      <vt:lpstr>Business Objectives</vt:lpstr>
      <vt:lpstr>Expected Output</vt:lpstr>
      <vt:lpstr>Project Limitation</vt:lpstr>
      <vt:lpstr>Analytic Approach</vt:lpstr>
      <vt:lpstr>Data Understanding and Data Exploration</vt:lpstr>
      <vt:lpstr>Data Collection</vt:lpstr>
      <vt:lpstr>Data Description</vt:lpstr>
      <vt:lpstr>Data Description</vt:lpstr>
      <vt:lpstr>Splitting Dataset</vt:lpstr>
      <vt:lpstr>Price Distribution</vt:lpstr>
      <vt:lpstr>Price Mapping by Location</vt:lpstr>
      <vt:lpstr>Features on Price (ex: Building Structure &amp; Material)</vt:lpstr>
      <vt:lpstr>Statistical Test (ex: Building Structure &amp; Material)</vt:lpstr>
      <vt:lpstr>Data Preprocessing</vt:lpstr>
      <vt:lpstr>Qualified Features</vt:lpstr>
      <vt:lpstr>Handling Missing Data</vt:lpstr>
      <vt:lpstr>Handling Missing Data (continued)</vt:lpstr>
      <vt:lpstr>Handling Missing Data (continued)</vt:lpstr>
      <vt:lpstr>Feature Selection</vt:lpstr>
      <vt:lpstr>Cramér's V Correlation for Categorical Features Result</vt:lpstr>
      <vt:lpstr>Correlation for Numerical Features Result</vt:lpstr>
      <vt:lpstr>Unusual Values</vt:lpstr>
      <vt:lpstr>Unusual Values (continued)</vt:lpstr>
      <vt:lpstr>PowerPoint Presentation</vt:lpstr>
      <vt:lpstr>Feature Engineering &amp; Encoding</vt:lpstr>
      <vt:lpstr>Modeling and Evaluation</vt:lpstr>
      <vt:lpstr>Modeling Steps</vt:lpstr>
      <vt:lpstr>Baseline Model</vt:lpstr>
      <vt:lpstr>Tested Models Result</vt:lpstr>
      <vt:lpstr>Choosing The Model</vt:lpstr>
      <vt:lpstr>Tuning The Model</vt:lpstr>
      <vt:lpstr>Tuning Result</vt:lpstr>
      <vt:lpstr>Prediction Error Plot</vt:lpstr>
      <vt:lpstr>Learning Curve</vt:lpstr>
      <vt:lpstr>Validation Curve</vt:lpstr>
      <vt:lpstr>Feature Importance</vt:lpstr>
      <vt:lpstr>Predictions on Unseen Data</vt:lpstr>
      <vt:lpstr>Tuned Model Result</vt:lpstr>
      <vt:lpstr>Deployment</vt:lpstr>
      <vt:lpstr>PowerPoint Presentation</vt:lpstr>
      <vt:lpstr>Deployment Page</vt:lpstr>
      <vt:lpstr>Business Case Study</vt:lpstr>
      <vt:lpstr>Business Case Study Buyer</vt:lpstr>
      <vt:lpstr>Business Case Study Seller</vt:lpstr>
      <vt:lpstr>Conclusion and Recommendation</vt:lpstr>
      <vt:lpstr>Conclusion</vt:lpstr>
      <vt:lpstr>Recommendation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CUSTAL PROJECT PROPOSAL</dc:title>
  <dc:creator>Rafif Hendrawan</dc:creator>
  <cp:lastModifiedBy>gustiak@yahoo.com</cp:lastModifiedBy>
  <cp:revision>100</cp:revision>
  <dcterms:modified xsi:type="dcterms:W3CDTF">2021-07-27T16:20:45Z</dcterms:modified>
</cp:coreProperties>
</file>